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73"/>
  </p:notesMasterIdLst>
  <p:handoutMasterIdLst>
    <p:handoutMasterId r:id="rId74"/>
  </p:handoutMasterIdLst>
  <p:sldIdLst>
    <p:sldId id="256" r:id="rId2"/>
    <p:sldId id="258" r:id="rId3"/>
    <p:sldId id="547" r:id="rId4"/>
    <p:sldId id="260" r:id="rId5"/>
    <p:sldId id="263" r:id="rId6"/>
    <p:sldId id="539" r:id="rId7"/>
    <p:sldId id="540" r:id="rId8"/>
    <p:sldId id="541" r:id="rId9"/>
    <p:sldId id="542" r:id="rId10"/>
    <p:sldId id="285" r:id="rId11"/>
    <p:sldId id="290" r:id="rId12"/>
    <p:sldId id="292" r:id="rId13"/>
    <p:sldId id="294" r:id="rId14"/>
    <p:sldId id="296" r:id="rId15"/>
    <p:sldId id="297" r:id="rId16"/>
    <p:sldId id="301" r:id="rId17"/>
    <p:sldId id="302" r:id="rId18"/>
    <p:sldId id="304" r:id="rId19"/>
    <p:sldId id="305" r:id="rId20"/>
    <p:sldId id="306" r:id="rId21"/>
    <p:sldId id="307" r:id="rId22"/>
    <p:sldId id="311" r:id="rId23"/>
    <p:sldId id="543" r:id="rId24"/>
    <p:sldId id="316" r:id="rId25"/>
    <p:sldId id="317" r:id="rId26"/>
    <p:sldId id="544" r:id="rId27"/>
    <p:sldId id="319" r:id="rId28"/>
    <p:sldId id="320" r:id="rId29"/>
    <p:sldId id="321" r:id="rId30"/>
    <p:sldId id="322" r:id="rId31"/>
    <p:sldId id="330" r:id="rId32"/>
    <p:sldId id="332" r:id="rId33"/>
    <p:sldId id="333" r:id="rId34"/>
    <p:sldId id="336" r:id="rId35"/>
    <p:sldId id="337" r:id="rId36"/>
    <p:sldId id="338" r:id="rId37"/>
    <p:sldId id="339" r:id="rId38"/>
    <p:sldId id="340" r:id="rId39"/>
    <p:sldId id="341" r:id="rId40"/>
    <p:sldId id="342" r:id="rId41"/>
    <p:sldId id="343" r:id="rId42"/>
    <p:sldId id="344" r:id="rId43"/>
    <p:sldId id="345" r:id="rId44"/>
    <p:sldId id="346" r:id="rId45"/>
    <p:sldId id="347" r:id="rId46"/>
    <p:sldId id="353" r:id="rId47"/>
    <p:sldId id="355" r:id="rId48"/>
    <p:sldId id="356" r:id="rId49"/>
    <p:sldId id="357" r:id="rId50"/>
    <p:sldId id="358" r:id="rId51"/>
    <p:sldId id="359" r:id="rId52"/>
    <p:sldId id="360" r:id="rId53"/>
    <p:sldId id="361" r:id="rId54"/>
    <p:sldId id="362" r:id="rId55"/>
    <p:sldId id="363" r:id="rId56"/>
    <p:sldId id="364" r:id="rId57"/>
    <p:sldId id="365" r:id="rId58"/>
    <p:sldId id="366" r:id="rId59"/>
    <p:sldId id="367" r:id="rId60"/>
    <p:sldId id="369" r:id="rId61"/>
    <p:sldId id="370" r:id="rId62"/>
    <p:sldId id="371" r:id="rId63"/>
    <p:sldId id="374" r:id="rId64"/>
    <p:sldId id="380" r:id="rId65"/>
    <p:sldId id="382" r:id="rId66"/>
    <p:sldId id="545" r:id="rId67"/>
    <p:sldId id="386" r:id="rId68"/>
    <p:sldId id="387" r:id="rId69"/>
    <p:sldId id="390" r:id="rId70"/>
    <p:sldId id="546" r:id="rId71"/>
    <p:sldId id="393" r:id="rId72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268"/>
  </p:normalViewPr>
  <p:slideViewPr>
    <p:cSldViewPr snapToGrid="0" snapToObjects="1">
      <p:cViewPr varScale="1">
        <p:scale>
          <a:sx n="136" d="100"/>
          <a:sy n="136" d="100"/>
        </p:scale>
        <p:origin x="304" y="18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Shape 6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7" name="Shape 6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Shape 7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Shape 7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5" name="Shape 8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9" name="Shape 8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Shape 8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9" name="Shape 8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Shape 9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9" name="Shape 9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Shape 9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Shape 9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Shape 9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Shape 9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Shape 9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Shape 9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Shape 9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1" name="Shape 9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Shape 10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5" name="Shape 10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0" name="Shape 11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1" name="Shape 11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" name="Shape 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302384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Shape 11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8" name="Shape 11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Shape 2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Shape 2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Shape 28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Shape 3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Shape 3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Shape 55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Shape 55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Shape 57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Shape 57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Shape 60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Shape 6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Shape 6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Shape 6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Shape 6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Shape 6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6" name="Shape 6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Shape 7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2" name="Shape 7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Shape 7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4" name="Shape 7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Shape 7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Shape 7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Shape 7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Shape 7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Shape 8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Shape 8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Shape 82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Shape 8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Shape 8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0" name="Shape 8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Shape 8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Shape 8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3" name="Shape 87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9" name="Shape 91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0" name="Shape 9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5" name="Shape 9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6" name="Shape 9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Shape 104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Shape 104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png"/><Relationship Id="rId4" Type="http://schemas.openxmlformats.org/officeDocument/2006/relationships/image" Target="../media/image1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4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10" Type="http://schemas.openxmlformats.org/officeDocument/2006/relationships/image" Target="../media/image45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pn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6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9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Optimizarea funcțiilor de pierdere.</a:t>
            </a:r>
          </a:p>
          <a:p>
            <a:pPr algn="ctr"/>
            <a:r>
              <a:rPr lang="ro-RO" sz="3200" dirty="0">
                <a:latin typeface="Helvetica Neue"/>
                <a:ea typeface="Helvetica Neue"/>
                <a:cs typeface="Helvetica Neue"/>
                <a:sym typeface="Helvetica Neue"/>
              </a:rPr>
              <a:t>Algoritmul coborârii pe gradient.</a:t>
            </a:r>
            <a:endParaRPr sz="32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 txBox="1"/>
          <p:nvPr/>
        </p:nvSpPr>
        <p:spPr>
          <a:xfrm>
            <a:off x="436475" y="298250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sp>
        <p:nvSpPr>
          <p:cNvPr id="671" name="Shape 671"/>
          <p:cNvSpPr txBox="1"/>
          <p:nvPr/>
        </p:nvSpPr>
        <p:spPr>
          <a:xfrm>
            <a:off x="2653100" y="1025700"/>
            <a:ext cx="6391799" cy="38668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scoruri = log-probabilitățile nenormalizate ale claselor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1800" dirty="0" err="1"/>
              <a:t>Vrem</a:t>
            </a:r>
            <a:r>
              <a:rPr lang="en" sz="1800" dirty="0"/>
              <a:t> să maximizăm the log-probabilitatea, sau (pentru o funcție de pierdere) să minimizăm log-probabilitatea negativă a clasei corecte: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pic>
        <p:nvPicPr>
          <p:cNvPr id="672" name="Shape 6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Shape 676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679" name="Shape 6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9269" y="3067952"/>
            <a:ext cx="3801064" cy="4421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80" name="Shape 6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7050" y="364101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681" name="Shape 681"/>
          <p:cNvSpPr txBox="1"/>
          <p:nvPr/>
        </p:nvSpPr>
        <p:spPr>
          <a:xfrm>
            <a:off x="2948675" y="3678000"/>
            <a:ext cx="2250599" cy="44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În concluzie:</a:t>
            </a:r>
          </a:p>
        </p:txBody>
      </p:sp>
      <p:cxnSp>
        <p:nvCxnSpPr>
          <p:cNvPr id="682" name="Shape 682"/>
          <p:cNvCxnSpPr/>
          <p:nvPr/>
        </p:nvCxnSpPr>
        <p:spPr>
          <a:xfrm>
            <a:off x="2909450" y="3588659"/>
            <a:ext cx="57876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25301" y="1573062"/>
            <a:ext cx="1784897" cy="3555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684" name="Shape 684"/>
          <p:cNvSpPr txBox="1"/>
          <p:nvPr/>
        </p:nvSpPr>
        <p:spPr>
          <a:xfrm>
            <a:off x="5893155" y="1552350"/>
            <a:ext cx="7137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dirty="0"/>
              <a:t>unde</a:t>
            </a:r>
          </a:p>
        </p:txBody>
      </p:sp>
      <p:pic>
        <p:nvPicPr>
          <p:cNvPr id="685" name="Shape 6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49320" y="1504695"/>
            <a:ext cx="2886577" cy="492237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20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21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22" name="Shape 645"/>
          <p:cNvSpPr/>
          <p:nvPr/>
        </p:nvSpPr>
        <p:spPr>
          <a:xfrm>
            <a:off x="5004440" y="1430793"/>
            <a:ext cx="713700" cy="685786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3" name="Shape 646"/>
          <p:cNvSpPr txBox="1"/>
          <p:nvPr/>
        </p:nvSpPr>
        <p:spPr>
          <a:xfrm>
            <a:off x="5306050" y="2380175"/>
            <a:ext cx="2658900" cy="89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Funcția softmax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" grpId="0"/>
      <p:bldP spid="684" grpId="0"/>
      <p:bldP spid="22" grpId="0" animBg="1"/>
      <p:bldP spid="22" grpId="1" animBg="1"/>
      <p:bldP spid="23" grpId="0"/>
      <p:bldP spid="23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/>
          <p:nvPr/>
        </p:nvSpPr>
        <p:spPr>
          <a:xfrm>
            <a:off x="14821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793" name="Shape 793"/>
          <p:cNvSpPr txBox="1"/>
          <p:nvPr/>
        </p:nvSpPr>
        <p:spPr>
          <a:xfrm>
            <a:off x="395865" y="82286"/>
            <a:ext cx="8307299" cy="589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2400" b="1" dirty="0"/>
              <a:t>Clasificatorul Softmax </a:t>
            </a:r>
            <a:r>
              <a:rPr lang="en" sz="2400" dirty="0"/>
              <a:t>(Regresia Logistică Multinomială)</a:t>
            </a:r>
          </a:p>
        </p:txBody>
      </p:sp>
      <p:pic>
        <p:nvPicPr>
          <p:cNvPr id="794" name="Shape 7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sp>
        <p:nvSpPr>
          <p:cNvPr id="798" name="Shape 798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799" name="Shape 799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800" name="Shape 800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pic>
        <p:nvPicPr>
          <p:cNvPr id="801" name="Shape 8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2862" y="1060562"/>
            <a:ext cx="2614024" cy="657574"/>
          </a:xfrm>
          <a:prstGeom prst="rect">
            <a:avLst/>
          </a:prstGeom>
          <a:noFill/>
          <a:ln>
            <a:noFill/>
          </a:ln>
        </p:spPr>
      </p:pic>
      <p:sp>
        <p:nvSpPr>
          <p:cNvPr id="802" name="Shape 802"/>
          <p:cNvSpPr txBox="1"/>
          <p:nvPr/>
        </p:nvSpPr>
        <p:spPr>
          <a:xfrm>
            <a:off x="501775" y="4125000"/>
            <a:ext cx="3442800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log-probabilități nenormalizate </a:t>
            </a:r>
          </a:p>
        </p:txBody>
      </p:sp>
      <p:cxnSp>
        <p:nvCxnSpPr>
          <p:cNvPr id="803" name="Shape 803"/>
          <p:cNvCxnSpPr>
            <a:stCxn id="791" idx="3"/>
          </p:cNvCxnSpPr>
          <p:nvPr/>
        </p:nvCxnSpPr>
        <p:spPr>
          <a:xfrm>
            <a:off x="2545074" y="3250600"/>
            <a:ext cx="740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04" name="Shape 804"/>
          <p:cNvSpPr/>
          <p:nvPr/>
        </p:nvSpPr>
        <p:spPr>
          <a:xfrm>
            <a:off x="34633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05" name="Shape 805"/>
          <p:cNvSpPr txBox="1"/>
          <p:nvPr/>
        </p:nvSpPr>
        <p:spPr>
          <a:xfrm>
            <a:off x="3632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24.5</a:t>
            </a:r>
          </a:p>
        </p:txBody>
      </p:sp>
      <p:sp>
        <p:nvSpPr>
          <p:cNvPr id="806" name="Shape 806"/>
          <p:cNvSpPr txBox="1"/>
          <p:nvPr/>
        </p:nvSpPr>
        <p:spPr>
          <a:xfrm>
            <a:off x="34043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164.0</a:t>
            </a:r>
          </a:p>
        </p:txBody>
      </p:sp>
      <p:sp>
        <p:nvSpPr>
          <p:cNvPr id="807" name="Shape 807"/>
          <p:cNvSpPr txBox="1"/>
          <p:nvPr/>
        </p:nvSpPr>
        <p:spPr>
          <a:xfrm>
            <a:off x="3556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0.18</a:t>
            </a:r>
          </a:p>
        </p:txBody>
      </p:sp>
      <p:sp>
        <p:nvSpPr>
          <p:cNvPr id="808" name="Shape 808"/>
          <p:cNvSpPr txBox="1"/>
          <p:nvPr/>
        </p:nvSpPr>
        <p:spPr>
          <a:xfrm>
            <a:off x="2637200" y="2786200"/>
            <a:ext cx="843300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exp</a:t>
            </a:r>
          </a:p>
        </p:txBody>
      </p:sp>
      <p:cxnSp>
        <p:nvCxnSpPr>
          <p:cNvPr id="809" name="Shape 809"/>
          <p:cNvCxnSpPr/>
          <p:nvPr/>
        </p:nvCxnSpPr>
        <p:spPr>
          <a:xfrm>
            <a:off x="4526275" y="3250600"/>
            <a:ext cx="10809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0" name="Shape 810"/>
          <p:cNvSpPr txBox="1"/>
          <p:nvPr/>
        </p:nvSpPr>
        <p:spPr>
          <a:xfrm>
            <a:off x="4491714" y="2770575"/>
            <a:ext cx="1694901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normalizare</a:t>
            </a:r>
          </a:p>
        </p:txBody>
      </p:sp>
      <p:sp>
        <p:nvSpPr>
          <p:cNvPr id="811" name="Shape 811"/>
          <p:cNvSpPr txBox="1"/>
          <p:nvPr/>
        </p:nvSpPr>
        <p:spPr>
          <a:xfrm>
            <a:off x="2599050" y="1891275"/>
            <a:ext cx="2861215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probabilități nenormalizate </a:t>
            </a:r>
          </a:p>
        </p:txBody>
      </p:sp>
      <p:sp>
        <p:nvSpPr>
          <p:cNvPr id="812" name="Shape 812"/>
          <p:cNvSpPr/>
          <p:nvPr/>
        </p:nvSpPr>
        <p:spPr>
          <a:xfrm>
            <a:off x="5825575" y="2415400"/>
            <a:ext cx="1062899" cy="16704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 txBox="1"/>
          <p:nvPr/>
        </p:nvSpPr>
        <p:spPr>
          <a:xfrm>
            <a:off x="59189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 dirty="0">
                <a:solidFill>
                  <a:srgbClr val="B90EAA"/>
                </a:solidFill>
              </a:rPr>
              <a:t>0.13</a:t>
            </a:r>
          </a:p>
        </p:txBody>
      </p:sp>
      <p:sp>
        <p:nvSpPr>
          <p:cNvPr id="814" name="Shape 814"/>
          <p:cNvSpPr txBox="1"/>
          <p:nvPr/>
        </p:nvSpPr>
        <p:spPr>
          <a:xfrm>
            <a:off x="59189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0.87</a:t>
            </a:r>
          </a:p>
        </p:txBody>
      </p:sp>
      <p:sp>
        <p:nvSpPr>
          <p:cNvPr id="815" name="Shape 815"/>
          <p:cNvSpPr txBox="1"/>
          <p:nvPr/>
        </p:nvSpPr>
        <p:spPr>
          <a:xfrm>
            <a:off x="59189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0.00</a:t>
            </a:r>
          </a:p>
        </p:txBody>
      </p:sp>
      <p:sp>
        <p:nvSpPr>
          <p:cNvPr id="816" name="Shape 816"/>
          <p:cNvSpPr txBox="1"/>
          <p:nvPr/>
        </p:nvSpPr>
        <p:spPr>
          <a:xfrm>
            <a:off x="5664425" y="4125000"/>
            <a:ext cx="14363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8000"/>
                </a:solidFill>
              </a:rPr>
              <a:t>probabilități</a:t>
            </a:r>
          </a:p>
        </p:txBody>
      </p:sp>
      <p:cxnSp>
        <p:nvCxnSpPr>
          <p:cNvPr id="817" name="Shape 817"/>
          <p:cNvCxnSpPr/>
          <p:nvPr/>
        </p:nvCxnSpPr>
        <p:spPr>
          <a:xfrm>
            <a:off x="6942575" y="2721250"/>
            <a:ext cx="2274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18" name="Shape 818"/>
          <p:cNvSpPr txBox="1"/>
          <p:nvPr/>
        </p:nvSpPr>
        <p:spPr>
          <a:xfrm>
            <a:off x="7247375" y="2423250"/>
            <a:ext cx="2162100" cy="917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rgbClr val="B90EAA"/>
                </a:solidFill>
              </a:rPr>
              <a:t>L</a:t>
            </a:r>
            <a:r>
              <a:rPr lang="en" sz="2000" baseline="-25000" dirty="0">
                <a:solidFill>
                  <a:srgbClr val="B90EAA"/>
                </a:solidFill>
              </a:rPr>
              <a:t>i</a:t>
            </a:r>
            <a:r>
              <a:rPr lang="en" sz="2000" dirty="0">
                <a:solidFill>
                  <a:srgbClr val="B90EAA"/>
                </a:solidFill>
              </a:rPr>
              <a:t> = -log(0.13)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 dirty="0">
                <a:solidFill>
                  <a:srgbClr val="B90EAA"/>
                </a:solidFill>
              </a:rPr>
              <a:t>      = </a:t>
            </a:r>
            <a:r>
              <a:rPr lang="en" sz="2000" b="1" dirty="0">
                <a:solidFill>
                  <a:srgbClr val="B90EAA"/>
                </a:solidFill>
              </a:rPr>
              <a:t>0.89</a:t>
            </a:r>
          </a:p>
        </p:txBody>
      </p:sp>
      <p:sp>
        <p:nvSpPr>
          <p:cNvPr id="819" name="Shape 819"/>
          <p:cNvSpPr txBox="1"/>
          <p:nvPr/>
        </p:nvSpPr>
        <p:spPr>
          <a:xfrm>
            <a:off x="5669900" y="745000"/>
            <a:ext cx="3293700" cy="1520093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200" dirty="0">
                <a:solidFill>
                  <a:srgbClr val="0000FF"/>
                </a:solidFill>
              </a:rPr>
              <a:t>Q: Care sunt valorile minime/maxime pe care le poate avea funcție de pierdere L</a:t>
            </a:r>
            <a:r>
              <a:rPr lang="en" sz="2800" baseline="-25000" dirty="0">
                <a:solidFill>
                  <a:srgbClr val="0000FF"/>
                </a:solidFill>
              </a:rPr>
              <a:t>i</a:t>
            </a:r>
            <a:r>
              <a:rPr lang="en" sz="2200" dirty="0">
                <a:solidFill>
                  <a:srgbClr val="0000FF"/>
                </a:solidFill>
              </a:rPr>
              <a:t>?</a:t>
            </a:r>
          </a:p>
        </p:txBody>
      </p:sp>
      <p:sp>
        <p:nvSpPr>
          <p:cNvPr id="31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32" name="Shape 151"/>
          <p:cNvSpPr txBox="1"/>
          <p:nvPr/>
        </p:nvSpPr>
        <p:spPr>
          <a:xfrm>
            <a:off x="125125" y="3541994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33" name="Shape 152"/>
          <p:cNvSpPr txBox="1"/>
          <p:nvPr/>
        </p:nvSpPr>
        <p:spPr>
          <a:xfrm>
            <a:off x="125125" y="2981772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4" grpId="0" animBg="1"/>
      <p:bldP spid="805" grpId="0"/>
      <p:bldP spid="806" grpId="0"/>
      <p:bldP spid="807" grpId="0"/>
      <p:bldP spid="808" grpId="0"/>
      <p:bldP spid="810" grpId="0"/>
      <p:bldP spid="811" grpId="0"/>
      <p:bldP spid="812" grpId="0" animBg="1"/>
      <p:bldP spid="813" grpId="0"/>
      <p:bldP spid="814" grpId="0"/>
      <p:bldP spid="815" grpId="0"/>
      <p:bldP spid="816" grpId="0"/>
      <p:bldP spid="818" grpId="0"/>
      <p:bldP spid="8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8" name="Shape 8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3300" y="36075"/>
            <a:ext cx="8837399" cy="4404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2" name="Shape 872"/>
          <p:cNvSpPr txBox="1"/>
          <p:nvPr/>
        </p:nvSpPr>
        <p:spPr>
          <a:xfrm>
            <a:off x="345075" y="180375"/>
            <a:ext cx="7646100" cy="878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Softmax vs. SVM</a:t>
            </a:r>
          </a:p>
        </p:txBody>
      </p:sp>
      <p:pic>
        <p:nvPicPr>
          <p:cNvPr id="873" name="Shape 8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075" y="10587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Shape 8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2050" y="1148499"/>
            <a:ext cx="4459824" cy="478125"/>
          </a:xfrm>
          <a:prstGeom prst="rect">
            <a:avLst/>
          </a:prstGeom>
          <a:noFill/>
          <a:ln>
            <a:noFill/>
          </a:ln>
        </p:spPr>
      </p:pic>
      <p:sp>
        <p:nvSpPr>
          <p:cNvPr id="875" name="Shape 875"/>
          <p:cNvSpPr txBox="1"/>
          <p:nvPr/>
        </p:nvSpPr>
        <p:spPr>
          <a:xfrm>
            <a:off x="286749" y="2079850"/>
            <a:ext cx="3791169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800" dirty="0"/>
              <a:t>Presupunem scorurile: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-2, 3]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9, 9]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[</a:t>
            </a:r>
            <a:r>
              <a:rPr lang="en" sz="2800" dirty="0">
                <a:solidFill>
                  <a:srgbClr val="38761D"/>
                </a:solidFill>
              </a:rPr>
              <a:t>10</a:t>
            </a:r>
            <a:r>
              <a:rPr lang="en" sz="2800" dirty="0"/>
              <a:t>, -100, -100]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800" dirty="0"/>
              <a:t>și</a:t>
            </a:r>
          </a:p>
        </p:txBody>
      </p:sp>
      <p:pic>
        <p:nvPicPr>
          <p:cNvPr id="876" name="Shape 8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6488" y="3898896"/>
            <a:ext cx="1000125" cy="42862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877" name="Shape 877"/>
          <p:cNvCxnSpPr/>
          <p:nvPr/>
        </p:nvCxnSpPr>
        <p:spPr>
          <a:xfrm>
            <a:off x="-7850" y="1929175"/>
            <a:ext cx="9191099" cy="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78" name="Shape 878"/>
          <p:cNvSpPr txBox="1"/>
          <p:nvPr/>
        </p:nvSpPr>
        <p:spPr>
          <a:xfrm>
            <a:off x="4274000" y="2062500"/>
            <a:ext cx="4681800" cy="2417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Dacă </a:t>
            </a:r>
            <a:r>
              <a:rPr lang="en" sz="2400" dirty="0" err="1">
                <a:solidFill>
                  <a:srgbClr val="0000FF"/>
                </a:solidFill>
              </a:rPr>
              <a:t>perturbăm</a:t>
            </a:r>
            <a:r>
              <a:rPr lang="en" sz="2400" dirty="0">
                <a:solidFill>
                  <a:srgbClr val="0000FF"/>
                </a:solidFill>
              </a:rPr>
              <a:t> </a:t>
            </a:r>
            <a:r>
              <a:rPr lang="en" sz="2400" dirty="0" err="1">
                <a:solidFill>
                  <a:srgbClr val="0000FF"/>
                </a:solidFill>
              </a:rPr>
              <a:t>vectorul</a:t>
            </a:r>
            <a:r>
              <a:rPr lang="en" sz="2400" dirty="0">
                <a:solidFill>
                  <a:srgbClr val="0000FF"/>
                </a:solidFill>
              </a:rPr>
              <a:t> de </a:t>
            </a:r>
            <a:r>
              <a:rPr lang="en" sz="2400" dirty="0" err="1">
                <a:solidFill>
                  <a:srgbClr val="0000FF"/>
                </a:solidFill>
              </a:rPr>
              <a:t>trăsături</a:t>
            </a:r>
            <a:r>
              <a:rPr lang="en" sz="2400" dirty="0">
                <a:solidFill>
                  <a:srgbClr val="0000FF"/>
                </a:solidFill>
              </a:rPr>
              <a:t> cu valori mici (schimbând scorurile rezultate), ce se întâmplă cu funcția de pierdere în cele două cazuri?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75" grpId="0"/>
      <p:bldP spid="87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2" name="Shape 892"/>
          <p:cNvSpPr txBox="1"/>
          <p:nvPr/>
        </p:nvSpPr>
        <p:spPr>
          <a:xfrm>
            <a:off x="1045399" y="1637000"/>
            <a:ext cx="6652538" cy="2295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Optimizarea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funcțiilor de pierdere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 dirty="0"/>
              <a:t>Până acum avem: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 txBox="1"/>
          <p:nvPr/>
        </p:nvSpPr>
        <p:spPr>
          <a:xfrm>
            <a:off x="474625" y="1016635"/>
            <a:ext cx="8533799" cy="707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Într-o singură dimensiune, derivata unei funcții este:</a:t>
            </a:r>
          </a:p>
        </p:txBody>
      </p:sp>
      <p:pic>
        <p:nvPicPr>
          <p:cNvPr id="944" name="Shape 9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3525" y="1992975"/>
            <a:ext cx="3638550" cy="857250"/>
          </a:xfrm>
          <a:prstGeom prst="rect">
            <a:avLst/>
          </a:prstGeom>
          <a:noFill/>
          <a:ln>
            <a:noFill/>
          </a:ln>
        </p:spPr>
      </p:pic>
      <p:sp>
        <p:nvSpPr>
          <p:cNvPr id="945" name="Shape 945"/>
          <p:cNvSpPr txBox="1"/>
          <p:nvPr/>
        </p:nvSpPr>
        <p:spPr>
          <a:xfrm>
            <a:off x="474626" y="3533859"/>
            <a:ext cx="8316314" cy="65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 mai multe dimensiuni, </a:t>
            </a:r>
            <a:r>
              <a:rPr lang="en" sz="2400" b="1" dirty="0"/>
              <a:t>gradientul </a:t>
            </a:r>
            <a:r>
              <a:rPr lang="en" sz="2400" dirty="0"/>
              <a:t>este un vector cu derivate parțiale.</a:t>
            </a:r>
          </a:p>
        </p:txBody>
      </p:sp>
      <p:sp>
        <p:nvSpPr>
          <p:cNvPr id="7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61" name="Shape 961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62" name="Shape 962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sp>
        <p:nvSpPr>
          <p:cNvPr id="964" name="Shape 96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cxnSp>
        <p:nvCxnSpPr>
          <p:cNvPr id="7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Shape 970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</a:t>
            </a:r>
            <a:r>
              <a:rPr lang="en" sz="2400" b="1" dirty="0">
                <a:solidFill>
                  <a:srgbClr val="38761D"/>
                </a:solidFill>
              </a:rPr>
              <a:t>-2.5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71" name="Shape 971"/>
          <p:cNvSpPr/>
          <p:nvPr/>
        </p:nvSpPr>
        <p:spPr>
          <a:xfrm>
            <a:off x="5678650" y="20146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72" name="Shape 9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27766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73" name="Shape 973"/>
          <p:cNvSpPr txBox="1"/>
          <p:nvPr/>
        </p:nvSpPr>
        <p:spPr>
          <a:xfrm>
            <a:off x="5678650" y="20030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1.25322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-2.5</a:t>
            </a:r>
          </a:p>
        </p:txBody>
      </p:sp>
      <p:cxnSp>
        <p:nvCxnSpPr>
          <p:cNvPr id="974" name="Shape 974"/>
          <p:cNvCxnSpPr/>
          <p:nvPr/>
        </p:nvCxnSpPr>
        <p:spPr>
          <a:xfrm rot="10800000">
            <a:off x="7049200" y="1326499"/>
            <a:ext cx="707699" cy="67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75" name="Shape 97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76" name="Shape 97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77" name="Shape 977"/>
          <p:cNvSpPr txBox="1"/>
          <p:nvPr/>
        </p:nvSpPr>
        <p:spPr>
          <a:xfrm>
            <a:off x="2711625" y="37300"/>
            <a:ext cx="3394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1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 + </a:t>
            </a:r>
            <a:r>
              <a:rPr lang="en" sz="2400" b="1" dirty="0"/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1.25322</a:t>
            </a:r>
          </a:p>
        </p:txBody>
      </p:sp>
      <p:cxnSp>
        <p:nvCxnSpPr>
          <p:cNvPr id="11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Varientatea</a:t>
            </a:r>
            <a:r>
              <a:rPr lang="en" sz="2400" b="1" dirty="0"/>
              <a:t> intra-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grpSp>
        <p:nvGrpSpPr>
          <p:cNvPr id="53" name="Shape 53"/>
          <p:cNvGrpSpPr/>
          <p:nvPr/>
        </p:nvGrpSpPr>
        <p:grpSpPr>
          <a:xfrm>
            <a:off x="281096" y="1276790"/>
            <a:ext cx="2544535" cy="1311055"/>
            <a:chOff x="1313250" y="970875"/>
            <a:chExt cx="6731574" cy="3468399"/>
          </a:xfrm>
        </p:grpSpPr>
        <p:pic>
          <p:nvPicPr>
            <p:cNvPr id="54" name="Shape 54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3041925" y="970875"/>
              <a:ext cx="4714225" cy="32912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5" name="Shape 55"/>
            <p:cNvSpPr/>
            <p:nvPr/>
          </p:nvSpPr>
          <p:spPr>
            <a:xfrm>
              <a:off x="5244625" y="2764975"/>
              <a:ext cx="2800199" cy="16742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pic>
          <p:nvPicPr>
            <p:cNvPr id="56" name="Shape 56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313250" y="1040012"/>
              <a:ext cx="1504950" cy="13620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7" name="Shape 57"/>
            <p:cNvSpPr/>
            <p:nvPr/>
          </p:nvSpPr>
          <p:spPr>
            <a:xfrm>
              <a:off x="1773225" y="2238125"/>
              <a:ext cx="5174625" cy="1829950"/>
            </a:xfrm>
            <a:custGeom>
              <a:avLst/>
              <a:gdLst/>
              <a:ahLst/>
              <a:cxnLst/>
              <a:rect l="0" t="0" r="0" b="0"/>
              <a:pathLst>
                <a:path w="206985" h="73198" extrusionOk="0">
                  <a:moveTo>
                    <a:pt x="0" y="0"/>
                  </a:moveTo>
                  <a:cubicBezTo>
                    <a:pt x="15011" y="11980"/>
                    <a:pt x="55571" y="64183"/>
                    <a:pt x="90069" y="71882"/>
                  </a:cubicBezTo>
                  <a:cubicBezTo>
                    <a:pt x="124566" y="79580"/>
                    <a:pt x="187499" y="50471"/>
                    <a:pt x="206985" y="46189"/>
                  </a:cubicBezTo>
                </a:path>
              </a:pathLst>
            </a:custGeom>
            <a:noFill/>
            <a:ln w="38100" cap="flat" cmpd="sng">
              <a:solidFill>
                <a:srgbClr val="000000"/>
              </a:solidFill>
              <a:prstDash val="solid"/>
              <a:round/>
              <a:headEnd type="none" w="lg" len="lg"/>
              <a:tailEnd type="triangle" w="lg" len="lg"/>
            </a:ln>
          </p:spPr>
        </p:sp>
      </p:grpSp>
      <p:pic>
        <p:nvPicPr>
          <p:cNvPr id="58" name="Shape 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84450" y="1218925"/>
            <a:ext cx="1752741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Shape 59"/>
          <p:cNvSpPr txBox="1"/>
          <p:nvPr/>
        </p:nvSpPr>
        <p:spPr>
          <a:xfrm>
            <a:off x="669674" y="761675"/>
            <a:ext cx="1851403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1800" dirty="0" err="1"/>
              <a:t>Poziția</a:t>
            </a:r>
            <a:r>
              <a:rPr lang="en-US" sz="1800" dirty="0"/>
              <a:t> </a:t>
            </a:r>
            <a:r>
              <a:rPr lang="en-US" sz="1800" dirty="0" err="1"/>
              <a:t>camerei</a:t>
            </a:r>
            <a:endParaRPr lang="en" sz="1800" dirty="0"/>
          </a:p>
        </p:txBody>
      </p:sp>
      <p:sp>
        <p:nvSpPr>
          <p:cNvPr id="60" name="Shape 60"/>
          <p:cNvSpPr txBox="1"/>
          <p:nvPr/>
        </p:nvSpPr>
        <p:spPr>
          <a:xfrm>
            <a:off x="3017775" y="761675"/>
            <a:ext cx="1719416" cy="457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Iluminare</a:t>
            </a:r>
          </a:p>
        </p:txBody>
      </p:sp>
      <p:pic>
        <p:nvPicPr>
          <p:cNvPr id="61" name="Shape 61"/>
          <p:cNvPicPr preferRelativeResize="0"/>
          <p:nvPr/>
        </p:nvPicPr>
        <p:blipFill rotWithShape="1">
          <a:blip r:embed="rId6">
            <a:alphaModFix/>
          </a:blip>
          <a:srcRect l="15724" r="10762"/>
          <a:stretch/>
        </p:blipFill>
        <p:spPr>
          <a:xfrm>
            <a:off x="5038249" y="1234700"/>
            <a:ext cx="1284998" cy="131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/>
        </p:nvSpPr>
        <p:spPr>
          <a:xfrm>
            <a:off x="5038250" y="753912"/>
            <a:ext cx="1405617" cy="47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Deformare</a:t>
            </a:r>
          </a:p>
        </p:txBody>
      </p:sp>
      <p:pic>
        <p:nvPicPr>
          <p:cNvPr id="63" name="Shape 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53450" y="1234700"/>
            <a:ext cx="1752750" cy="1312870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Shape 64"/>
          <p:cNvSpPr txBox="1"/>
          <p:nvPr/>
        </p:nvSpPr>
        <p:spPr>
          <a:xfrm>
            <a:off x="6940564" y="757802"/>
            <a:ext cx="973164" cy="4651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Ocluzie</a:t>
            </a:r>
          </a:p>
        </p:txBody>
      </p:sp>
      <p:pic>
        <p:nvPicPr>
          <p:cNvPr id="65" name="Shape 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76642" y="3205500"/>
            <a:ext cx="1918225" cy="126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Shape 66"/>
          <p:cNvSpPr txBox="1"/>
          <p:nvPr/>
        </p:nvSpPr>
        <p:spPr>
          <a:xfrm>
            <a:off x="1782432" y="2720124"/>
            <a:ext cx="2348100" cy="4853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Background confuz</a:t>
            </a:r>
          </a:p>
        </p:txBody>
      </p:sp>
      <p:pic>
        <p:nvPicPr>
          <p:cNvPr id="67" name="Shape 6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818150" y="2991162"/>
            <a:ext cx="1918224" cy="1438683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Shape 68"/>
          <p:cNvSpPr txBox="1"/>
          <p:nvPr/>
        </p:nvSpPr>
        <p:spPr>
          <a:xfrm>
            <a:off x="4671371" y="2724965"/>
            <a:ext cx="2348100" cy="52757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Variație intra-clasă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Shape 98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86" name="Shape 986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7" name="Shape 987"/>
          <p:cNvSpPr txBox="1"/>
          <p:nvPr/>
        </p:nvSpPr>
        <p:spPr>
          <a:xfrm>
            <a:off x="2713369" y="37300"/>
            <a:ext cx="2924666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988" name="Shape 988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4" name="Shape 994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</a:t>
            </a:r>
            <a:r>
              <a:rPr lang="en-US" sz="2400" b="1" dirty="0" err="1">
                <a:solidFill>
                  <a:srgbClr val="0000FF"/>
                </a:solidFill>
              </a:rPr>
              <a:t>ul</a:t>
            </a:r>
            <a:r>
              <a:rPr lang="en" sz="2400" b="1" dirty="0">
                <a:solidFill>
                  <a:srgbClr val="0000FF"/>
                </a:solidFill>
              </a:rPr>
              <a:t>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38761D"/>
                </a:solidFill>
              </a:rPr>
              <a:t>0.6</a:t>
            </a:r>
            <a:r>
              <a:rPr lang="en" sz="2400" dirty="0">
                <a:solidFill>
                  <a:srgbClr val="0000FF"/>
                </a:solidFill>
              </a:rPr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?,…]</a:t>
            </a:r>
          </a:p>
        </p:txBody>
      </p:sp>
      <p:sp>
        <p:nvSpPr>
          <p:cNvPr id="995" name="Shape 995"/>
          <p:cNvSpPr/>
          <p:nvPr/>
        </p:nvSpPr>
        <p:spPr>
          <a:xfrm>
            <a:off x="5678650" y="2319450"/>
            <a:ext cx="3394500" cy="14898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996" name="Shape 9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1400" y="3081450"/>
            <a:ext cx="2289975" cy="539525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997" name="Shape 997"/>
          <p:cNvCxnSpPr/>
          <p:nvPr/>
        </p:nvCxnSpPr>
        <p:spPr>
          <a:xfrm rot="10800000">
            <a:off x="7179100" y="1461124"/>
            <a:ext cx="354599" cy="716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8" name="Shape 998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</a:t>
            </a:r>
            <a:r>
              <a:rPr lang="en-US" sz="2400" b="1" dirty="0"/>
              <a:t> actual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999" name="Shape 999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0" name="Shape 1000"/>
          <p:cNvSpPr txBox="1"/>
          <p:nvPr/>
        </p:nvSpPr>
        <p:spPr>
          <a:xfrm>
            <a:off x="2713369" y="37300"/>
            <a:ext cx="25414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+ h </a:t>
            </a:r>
            <a:r>
              <a:rPr lang="en" sz="2400" dirty="0"/>
              <a:t>(dim</a:t>
            </a:r>
            <a:r>
              <a:rPr lang="en-US" sz="2400" dirty="0"/>
              <a:t> 2</a:t>
            </a:r>
            <a:r>
              <a:rPr lang="en" sz="2400" dirty="0"/>
              <a:t>)</a:t>
            </a:r>
            <a:r>
              <a:rPr lang="en" sz="2400" b="1" dirty="0"/>
              <a:t>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</a:t>
            </a:r>
            <a:r>
              <a:rPr lang="en" sz="2400" dirty="0">
                <a:solidFill>
                  <a:schemeClr val="dk1"/>
                </a:solidFill>
              </a:rPr>
              <a:t> + </a:t>
            </a:r>
            <a:r>
              <a:rPr lang="en" sz="2400" b="1" dirty="0">
                <a:solidFill>
                  <a:schemeClr val="dk1"/>
                </a:solidFill>
              </a:rPr>
              <a:t>0.0001</a:t>
            </a:r>
            <a:r>
              <a:rPr lang="en" sz="2400" dirty="0"/>
              <a:t>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1.25353</a:t>
            </a:r>
          </a:p>
        </p:txBody>
      </p:sp>
      <p:cxnSp>
        <p:nvCxnSpPr>
          <p:cNvPr id="1001" name="Shape 1001"/>
          <p:cNvCxnSpPr/>
          <p:nvPr/>
        </p:nvCxnSpPr>
        <p:spPr>
          <a:xfrm>
            <a:off x="5424100" y="85125"/>
            <a:ext cx="0" cy="4426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002" name="Shape 1002"/>
          <p:cNvSpPr txBox="1"/>
          <p:nvPr/>
        </p:nvSpPr>
        <p:spPr>
          <a:xfrm>
            <a:off x="5678650" y="2307800"/>
            <a:ext cx="3394500" cy="627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(</a:t>
            </a:r>
            <a:r>
              <a:rPr lang="en" sz="2000">
                <a:solidFill>
                  <a:srgbClr val="FF0000"/>
                </a:solidFill>
              </a:rPr>
              <a:t>1.25353</a:t>
            </a:r>
            <a:r>
              <a:rPr lang="en" sz="2000">
                <a:solidFill>
                  <a:srgbClr val="38761D"/>
                </a:solidFill>
              </a:rPr>
              <a:t> - </a:t>
            </a:r>
            <a:r>
              <a:rPr lang="en" sz="2000">
                <a:solidFill>
                  <a:srgbClr val="FF0000"/>
                </a:solidFill>
              </a:rPr>
              <a:t>1.25347</a:t>
            </a:r>
            <a:r>
              <a:rPr lang="en" sz="2000">
                <a:solidFill>
                  <a:srgbClr val="38761D"/>
                </a:solidFill>
              </a:rPr>
              <a:t>)/0.0001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38761D"/>
                </a:solidFill>
              </a:rPr>
              <a:t>= 0.6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en" sz="2400" dirty="0"/>
              <a:t>1)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numerică</a:t>
            </a: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/>
              <a:t>Alegem un h pozitiv aproape de 0 și folosim formula: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 rtl="0">
              <a:spcBef>
                <a:spcPts val="0"/>
              </a:spcBef>
              <a:buSzPct val="100000"/>
            </a:pPr>
            <a:endParaRPr lang="en"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Obținem o valoare aproximativă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Foarte încet de calculat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endParaRPr lang="en" sz="2400" dirty="0"/>
          </a:p>
          <a:p>
            <a:pPr marL="76200" lvl="0">
              <a:buSzPct val="100000"/>
            </a:pPr>
            <a:r>
              <a:rPr lang="en" sz="2400" dirty="0"/>
              <a:t>2) </a:t>
            </a:r>
            <a:r>
              <a:rPr lang="en-US" sz="2400" dirty="0" err="1"/>
              <a:t>Metoda</a:t>
            </a:r>
            <a:r>
              <a:rPr lang="en-US" sz="2400" dirty="0"/>
              <a:t> </a:t>
            </a:r>
            <a:r>
              <a:rPr lang="en-US" sz="2400" dirty="0" err="1"/>
              <a:t>analitică</a:t>
            </a:r>
            <a:endParaRPr lang="en-US" sz="2400" dirty="0"/>
          </a:p>
          <a:p>
            <a:pPr marL="76200">
              <a:buSzPct val="100000"/>
            </a:pPr>
            <a:r>
              <a:rPr lang="en" sz="2400" dirty="0"/>
              <a:t>Folosim analiza numerică pentru a determina formula gradientului în funcție X și W</a:t>
            </a:r>
          </a:p>
          <a:p>
            <a:pPr marL="76200" lvl="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endParaRPr lang="en" sz="3000" dirty="0"/>
          </a:p>
        </p:txBody>
      </p:sp>
      <p:pic>
        <p:nvPicPr>
          <p:cNvPr id="1041" name="Shape 10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618" y="1704773"/>
            <a:ext cx="3248273" cy="765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377210" y="857652"/>
            <a:ext cx="8309796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ro-RO" sz="2400" dirty="0">
                <a:latin typeface="Courier"/>
                <a:cs typeface="Courier"/>
              </a:rPr>
              <a:t>    </a:t>
            </a:r>
            <a:r>
              <a:rPr lang="mr-IN" sz="2400" dirty="0" err="1">
                <a:latin typeface="Courier"/>
                <a:cs typeface="Courier"/>
              </a:rPr>
              <a:t>y</a:t>
            </a:r>
            <a:r>
              <a:rPr lang="mr-IN" sz="2400" dirty="0">
                <a:latin typeface="Courier"/>
                <a:cs typeface="Courier"/>
              </a:rPr>
              <a:t> = 0.5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4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2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+ x + 5</a:t>
            </a:r>
          </a:p>
          <a:p>
            <a:pPr marL="76200" lvl="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400" dirty="0">
                <a:solidFill>
                  <a:schemeClr val="tx1"/>
                </a:solidFill>
                <a:latin typeface="Courier"/>
                <a:cs typeface="Courier"/>
              </a:rPr>
              <a:t>y</a:t>
            </a:r>
            <a:endParaRPr lang="en" sz="2400" dirty="0">
              <a:solidFill>
                <a:schemeClr val="tx1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1)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numerică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en-US" sz="2400" dirty="0">
                <a:latin typeface="Courier"/>
                <a:cs typeface="Courier"/>
              </a:rPr>
              <a:t>h = 0.001</a:t>
            </a:r>
            <a:endParaRPr lang="en" sz="2400" dirty="0">
              <a:latin typeface="Courier"/>
              <a:cs typeface="Courier"/>
            </a:endParaRPr>
          </a:p>
          <a:p>
            <a:pPr marL="76200" lvl="0">
              <a:buSzPct val="100000"/>
            </a:pPr>
            <a:r>
              <a:rPr lang="mr-IN" sz="2400" dirty="0">
                <a:latin typeface="Courier"/>
                <a:cs typeface="Courier"/>
              </a:rPr>
              <a:t>gradient = (f(x + h) - f(x)) / </a:t>
            </a:r>
            <a:r>
              <a:rPr lang="mr-IN" sz="2400" dirty="0" err="1">
                <a:latin typeface="Courier"/>
                <a:cs typeface="Courier"/>
              </a:rPr>
              <a:t>h</a:t>
            </a:r>
            <a:endParaRPr lang="en" sz="2400" dirty="0">
              <a:latin typeface="Courier"/>
              <a:cs typeface="Courier"/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dirty="0">
                <a:solidFill>
                  <a:srgbClr val="008000"/>
                </a:solidFill>
                <a:latin typeface="Courier"/>
                <a:cs typeface="Courier"/>
              </a:rPr>
              <a:t># 2)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Metoda</a:t>
            </a:r>
            <a:r>
              <a:rPr lang="en-US" sz="2400" dirty="0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en-US" sz="2400" dirty="0" err="1">
                <a:solidFill>
                  <a:srgbClr val="008000"/>
                </a:solidFill>
                <a:latin typeface="Courier"/>
                <a:cs typeface="Courier"/>
              </a:rPr>
              <a:t>analitică</a:t>
            </a:r>
            <a:endParaRPr lang="en-US" sz="2400" dirty="0">
              <a:solidFill>
                <a:srgbClr val="008000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mr-IN" sz="2400" dirty="0">
                <a:latin typeface="Courier"/>
                <a:cs typeface="Courier"/>
              </a:rPr>
              <a:t> </a:t>
            </a:r>
            <a:r>
              <a:rPr lang="mr-IN" sz="2400" dirty="0" err="1">
                <a:latin typeface="Courier"/>
                <a:cs typeface="Courier"/>
              </a:rPr>
              <a:t>f_prime</a:t>
            </a:r>
            <a:r>
              <a:rPr lang="mr-IN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mr-IN" sz="2400" dirty="0">
                <a:latin typeface="Courier"/>
                <a:cs typeface="Courier"/>
              </a:rPr>
              <a:t>)</a:t>
            </a:r>
            <a:r>
              <a:rPr lang="ro-RO" sz="2400" dirty="0">
                <a:latin typeface="Courier"/>
                <a:cs typeface="Courier"/>
              </a:rPr>
              <a:t>: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    y</a:t>
            </a:r>
            <a:r>
              <a:rPr lang="ro-RO" sz="2400" dirty="0">
                <a:latin typeface="Courier"/>
                <a:cs typeface="Courier"/>
              </a:rPr>
              <a:t>_prime</a:t>
            </a:r>
            <a:r>
              <a:rPr lang="mr-IN" sz="2400" dirty="0">
                <a:latin typeface="Courier"/>
                <a:cs typeface="Courier"/>
              </a:rPr>
              <a:t> = 2 * </a:t>
            </a:r>
            <a:r>
              <a:rPr lang="ro-RO" sz="2400" dirty="0">
                <a:latin typeface="Courier"/>
                <a:cs typeface="Courier"/>
              </a:rPr>
              <a:t>(</a:t>
            </a:r>
            <a:r>
              <a:rPr lang="mr-IN" sz="2400" dirty="0" err="1">
                <a:latin typeface="Courier"/>
                <a:cs typeface="Courier"/>
              </a:rPr>
              <a:t>x</a:t>
            </a:r>
            <a:r>
              <a:rPr lang="ro-RO" sz="2400" dirty="0">
                <a:latin typeface="Courier"/>
                <a:cs typeface="Courier"/>
              </a:rPr>
              <a:t>**</a:t>
            </a:r>
            <a:r>
              <a:rPr lang="mr-IN" sz="2400" dirty="0">
                <a:latin typeface="Courier"/>
                <a:cs typeface="Courier"/>
              </a:rPr>
              <a:t>3</a:t>
            </a:r>
            <a:r>
              <a:rPr lang="ro-RO" sz="2400" dirty="0">
                <a:latin typeface="Courier"/>
                <a:cs typeface="Courier"/>
              </a:rPr>
              <a:t>)</a:t>
            </a:r>
            <a:r>
              <a:rPr lang="mr-IN" sz="2400" dirty="0">
                <a:latin typeface="Courier"/>
                <a:cs typeface="Courier"/>
              </a:rPr>
              <a:t> - 4 * x + 1</a:t>
            </a:r>
          </a:p>
          <a:p>
            <a:pPr marL="76200">
              <a:buSzPct val="100000"/>
            </a:pPr>
            <a:r>
              <a:rPr lang="en-US" sz="2400" dirty="0">
                <a:solidFill>
                  <a:srgbClr val="0000FF"/>
                </a:solidFill>
                <a:latin typeface="Courier"/>
                <a:cs typeface="Courier"/>
              </a:rPr>
              <a:t>    </a:t>
            </a:r>
            <a:r>
              <a:rPr lang="en-US" sz="2400" dirty="0" err="1">
                <a:solidFill>
                  <a:srgbClr val="0000FF"/>
                </a:solidFill>
                <a:latin typeface="Courier"/>
                <a:cs typeface="Courier"/>
              </a:rPr>
              <a:t>retur</a:t>
            </a:r>
            <a:r>
              <a:rPr lang="mr-IN" sz="2400" dirty="0" err="1">
                <a:solidFill>
                  <a:srgbClr val="0000FF"/>
                </a:solidFill>
                <a:latin typeface="Courier"/>
                <a:cs typeface="Courier"/>
              </a:rPr>
              <a:t>n</a:t>
            </a:r>
            <a:r>
              <a:rPr lang="ro-RO" sz="2400" dirty="0">
                <a:solidFill>
                  <a:srgbClr val="0000FF"/>
                </a:solidFill>
                <a:latin typeface="Courier"/>
                <a:cs typeface="Courier"/>
              </a:rPr>
              <a:t> </a:t>
            </a:r>
            <a:r>
              <a:rPr lang="en-US" sz="2400" dirty="0">
                <a:latin typeface="Courier"/>
                <a:cs typeface="Courier"/>
              </a:rPr>
              <a:t>y</a:t>
            </a:r>
            <a:r>
              <a:rPr lang="ro-RO" sz="2400" dirty="0">
                <a:latin typeface="Courier"/>
                <a:cs typeface="Courier"/>
              </a:rPr>
              <a:t>_prime</a:t>
            </a:r>
            <a:endParaRPr lang="mr-IN" sz="2400" dirty="0">
              <a:solidFill>
                <a:srgbClr val="0000FF"/>
              </a:solidFill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-US" sz="2400" dirty="0">
                <a:latin typeface="Courier"/>
                <a:cs typeface="Courier"/>
              </a:rPr>
              <a:t>gradient = </a:t>
            </a:r>
            <a:r>
              <a:rPr lang="en-US" sz="2400" dirty="0" err="1">
                <a:latin typeface="Courier"/>
                <a:cs typeface="Courier"/>
              </a:rPr>
              <a:t>f_prime</a:t>
            </a:r>
            <a:r>
              <a:rPr lang="en-US" sz="2400" dirty="0">
                <a:latin typeface="Courier"/>
                <a:cs typeface="Courier"/>
              </a:rPr>
              <a:t>(x)</a:t>
            </a:r>
            <a:endParaRPr lang="mr-IN" sz="2400" dirty="0">
              <a:latin typeface="Courier"/>
              <a:cs typeface="Courier"/>
            </a:endParaRPr>
          </a:p>
          <a:p>
            <a:pPr marL="76200">
              <a:buSzPct val="100000"/>
            </a:pPr>
            <a:endParaRPr lang="en" sz="2400" dirty="0"/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Evaluarea</a:t>
            </a:r>
            <a:r>
              <a:rPr lang="en-US" sz="3000" dirty="0"/>
              <a:t> </a:t>
            </a:r>
            <a:r>
              <a:rPr lang="en-US" sz="3000" dirty="0" err="1"/>
              <a:t>gradientului</a:t>
            </a:r>
            <a:r>
              <a:rPr lang="en-US" sz="3000" dirty="0"/>
              <a:t>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83685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8" name="Shape 1098"/>
          <p:cNvSpPr txBox="1"/>
          <p:nvPr/>
        </p:nvSpPr>
        <p:spPr>
          <a:xfrm>
            <a:off x="6503300" y="85125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0000FF"/>
                </a:solidFill>
              </a:rPr>
              <a:t>gradientul dW: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[-2.5,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0.6,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0.7,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-0.5,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1.3,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-2.1,…]</a:t>
            </a:r>
          </a:p>
        </p:txBody>
      </p:sp>
      <p:sp>
        <p:nvSpPr>
          <p:cNvPr id="1099" name="Shape 1099"/>
          <p:cNvSpPr txBox="1"/>
          <p:nvPr/>
        </p:nvSpPr>
        <p:spPr>
          <a:xfrm>
            <a:off x="197025" y="37300"/>
            <a:ext cx="23552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W actual:</a:t>
            </a:r>
          </a:p>
          <a:p>
            <a:pPr lvl="0" rtl="0">
              <a:spcBef>
                <a:spcPts val="0"/>
              </a:spcBef>
              <a:buNone/>
            </a:pPr>
            <a:endParaRPr sz="2400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[0.34,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-1.11,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0.78,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0.12,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0.55,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2.81,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-3.1,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-1.5,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0.33,…]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b="1" dirty="0">
                <a:solidFill>
                  <a:srgbClr val="FF0000"/>
                </a:solidFill>
              </a:rPr>
              <a:t>loss 1.25347</a:t>
            </a:r>
          </a:p>
        </p:txBody>
      </p:sp>
      <p:cxnSp>
        <p:nvCxnSpPr>
          <p:cNvPr id="1100" name="Shape 1100"/>
          <p:cNvCxnSpPr/>
          <p:nvPr/>
        </p:nvCxnSpPr>
        <p:spPr>
          <a:xfrm>
            <a:off x="2326800" y="63850"/>
            <a:ext cx="0" cy="43982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01" name="Shape 1101"/>
          <p:cNvSpPr txBox="1"/>
          <p:nvPr/>
        </p:nvSpPr>
        <p:spPr>
          <a:xfrm>
            <a:off x="2827024" y="1511840"/>
            <a:ext cx="3073863" cy="26239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dW = ...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(o funcție de x și W)</a:t>
            </a:r>
          </a:p>
        </p:txBody>
      </p:sp>
      <p:cxnSp>
        <p:nvCxnSpPr>
          <p:cNvPr id="1102" name="Shape 1102"/>
          <p:cNvCxnSpPr/>
          <p:nvPr/>
        </p:nvCxnSpPr>
        <p:spPr>
          <a:xfrm>
            <a:off x="4036425" y="2454475"/>
            <a:ext cx="2227500" cy="574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42015531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1" name="Shape 1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0387" y="675450"/>
            <a:ext cx="2943225" cy="29146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2" name="Shape 1122"/>
          <p:cNvCxnSpPr/>
          <p:nvPr/>
        </p:nvCxnSpPr>
        <p:spPr>
          <a:xfrm rot="10800000">
            <a:off x="5104624" y="3254650"/>
            <a:ext cx="17340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3" name="Shape 1123"/>
          <p:cNvSpPr txBox="1"/>
          <p:nvPr/>
        </p:nvSpPr>
        <p:spPr>
          <a:xfrm>
            <a:off x="6974225" y="3148100"/>
            <a:ext cx="18986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W actual</a:t>
            </a:r>
          </a:p>
        </p:txBody>
      </p:sp>
      <p:cxnSp>
        <p:nvCxnSpPr>
          <p:cNvPr id="1124" name="Shape 1124"/>
          <p:cNvCxnSpPr/>
          <p:nvPr/>
        </p:nvCxnSpPr>
        <p:spPr>
          <a:xfrm rot="10800000" flipH="1">
            <a:off x="1491700" y="3177024"/>
            <a:ext cx="3012599" cy="6588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5" name="Shape 1125"/>
          <p:cNvSpPr txBox="1"/>
          <p:nvPr/>
        </p:nvSpPr>
        <p:spPr>
          <a:xfrm>
            <a:off x="184050" y="3864900"/>
            <a:ext cx="4969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direcția negativă a gradientului</a:t>
            </a:r>
          </a:p>
        </p:txBody>
      </p:sp>
      <p:cxnSp>
        <p:nvCxnSpPr>
          <p:cNvPr id="1126" name="Shape 1126"/>
          <p:cNvCxnSpPr/>
          <p:nvPr/>
        </p:nvCxnSpPr>
        <p:spPr>
          <a:xfrm>
            <a:off x="3100025" y="3703000"/>
            <a:ext cx="33056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7" name="Shape 1127"/>
          <p:cNvSpPr txBox="1"/>
          <p:nvPr/>
        </p:nvSpPr>
        <p:spPr>
          <a:xfrm>
            <a:off x="5852450" y="3642825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W_1</a:t>
            </a:r>
          </a:p>
        </p:txBody>
      </p:sp>
      <p:cxnSp>
        <p:nvCxnSpPr>
          <p:cNvPr id="1128" name="Shape 1128"/>
          <p:cNvCxnSpPr/>
          <p:nvPr/>
        </p:nvCxnSpPr>
        <p:spPr>
          <a:xfrm rot="10800000">
            <a:off x="3032500" y="489399"/>
            <a:ext cx="0" cy="32136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29" name="Shape 1129"/>
          <p:cNvSpPr txBox="1"/>
          <p:nvPr/>
        </p:nvSpPr>
        <p:spPr>
          <a:xfrm>
            <a:off x="2259300" y="340500"/>
            <a:ext cx="936299" cy="304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W_2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503185" y="154975"/>
            <a:ext cx="8041500" cy="677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Coborârea pe gradient cu mini-batch</a:t>
            </a:r>
          </a:p>
        </p:txBody>
      </p:sp>
      <p:sp>
        <p:nvSpPr>
          <p:cNvPr id="1136" name="Shape 1136"/>
          <p:cNvSpPr txBox="1"/>
          <p:nvPr/>
        </p:nvSpPr>
        <p:spPr>
          <a:xfrm>
            <a:off x="233271" y="997675"/>
            <a:ext cx="8691497" cy="352921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114300" lvl="0" rtl="0">
              <a:spcBef>
                <a:spcPts val="0"/>
              </a:spcBef>
              <a:buSzPct val="100000"/>
            </a:pPr>
            <a:r>
              <a:rPr lang="en" sz="1800" dirty="0"/>
              <a:t>Utilizăm doar o mică parte a mulțimii de antrenare pentru a calcula gradientul:</a:t>
            </a: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solidFill>
                  <a:schemeClr val="tx1"/>
                </a:solidFill>
                <a:latin typeface="Courier"/>
                <a:cs typeface="Courier"/>
              </a:rPr>
              <a:t>. . .</a:t>
            </a:r>
          </a:p>
          <a:p>
            <a:pPr marL="76200">
              <a:buSzPct val="100000"/>
            </a:pPr>
            <a:r>
              <a:rPr lang="en" sz="1800" dirty="0">
                <a:solidFill>
                  <a:srgbClr val="0000FF"/>
                </a:solidFill>
                <a:latin typeface="Courier"/>
                <a:cs typeface="Courier"/>
              </a:rPr>
              <a:t>while</a:t>
            </a:r>
            <a:r>
              <a:rPr lang="en" sz="1800" dirty="0">
                <a:latin typeface="Courier"/>
                <a:cs typeface="Courier"/>
              </a:rPr>
              <a:t> </a:t>
            </a:r>
            <a:r>
              <a:rPr lang="en" sz="1800" dirty="0" err="1">
                <a:latin typeface="Courier"/>
                <a:cs typeface="Courier"/>
              </a:rPr>
              <a:t>perfGoalNotMet</a:t>
            </a:r>
            <a:r>
              <a:rPr lang="en" sz="18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endParaRPr lang="en" sz="18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X_batch = select_random_subsample(X)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gradient = eval_gradient(@loss, X_batch, W)</a:t>
            </a:r>
          </a:p>
          <a:p>
            <a:pPr marL="76200">
              <a:buSzPct val="100000"/>
            </a:pPr>
            <a:r>
              <a:rPr lang="en" sz="1800" dirty="0">
                <a:latin typeface="Courier"/>
                <a:cs typeface="Courier"/>
              </a:rPr>
              <a:t>	</a:t>
            </a:r>
            <a:r>
              <a:rPr lang="mr-IN" sz="1800" dirty="0">
                <a:latin typeface="Courier"/>
                <a:cs typeface="Courier"/>
              </a:rPr>
              <a:t>. . . </a:t>
            </a:r>
            <a:endParaRPr lang="en" sz="1800" dirty="0">
              <a:latin typeface="Courier"/>
              <a:cs typeface="Courier"/>
            </a:endParaRPr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  <a:p>
            <a:pPr marL="114300" lvl="0" rtl="0">
              <a:spcBef>
                <a:spcPts val="0"/>
              </a:spcBef>
              <a:buSzPct val="100000"/>
            </a:pPr>
            <a:endParaRPr lang="en" sz="1800" dirty="0"/>
          </a:p>
        </p:txBody>
      </p:sp>
      <p:sp>
        <p:nvSpPr>
          <p:cNvPr id="1138" name="Shape 1138"/>
          <p:cNvSpPr txBox="1"/>
          <p:nvPr/>
        </p:nvSpPr>
        <p:spPr>
          <a:xfrm>
            <a:off x="339025" y="3636925"/>
            <a:ext cx="8317914" cy="8899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Mărimea mini-batch-ului este de obicei formată din 64/128/256 exemple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e.g. AlexNet (Krizhevsky ILSVRC ConvNet) folosește 256 exemple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4" name="Shape 1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45" name="Shape 1145"/>
          <p:cNvSpPr txBox="1"/>
          <p:nvPr/>
        </p:nvSpPr>
        <p:spPr>
          <a:xfrm>
            <a:off x="4816750" y="659725"/>
            <a:ext cx="4164000" cy="3418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Exemplu de progres al optimizării în timpul antrenării unei rețele neuronale. 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(Funcția de pierdere calculată pe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mini-batch-uri scade în timp)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 txBox="1"/>
          <p:nvPr/>
        </p:nvSpPr>
        <p:spPr>
          <a:xfrm>
            <a:off x="281100" y="1488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b="1" dirty="0" err="1"/>
              <a:t>Similaritatea</a:t>
            </a:r>
            <a:r>
              <a:rPr lang="en" sz="2400" b="1" dirty="0"/>
              <a:t> inter-</a:t>
            </a:r>
            <a:r>
              <a:rPr lang="en" sz="2400" b="1" dirty="0" err="1"/>
              <a:t>clasă</a:t>
            </a:r>
            <a:endParaRPr lang="en" sz="24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582B92D-3D34-1949-B378-6D777D7534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821" y="596901"/>
            <a:ext cx="4210356" cy="4546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1155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1" name="Shape 1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662" y="291625"/>
            <a:ext cx="4371975" cy="3943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2" name="Shape 1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4225" y="554896"/>
            <a:ext cx="4405500" cy="3522949"/>
          </a:xfrm>
          <a:prstGeom prst="rect">
            <a:avLst/>
          </a:prstGeom>
          <a:noFill/>
          <a:ln>
            <a:noFill/>
          </a:ln>
        </p:spPr>
      </p:pic>
      <p:sp>
        <p:nvSpPr>
          <p:cNvPr id="1153" name="Shape 1153"/>
          <p:cNvSpPr txBox="1"/>
          <p:nvPr/>
        </p:nvSpPr>
        <p:spPr>
          <a:xfrm>
            <a:off x="4757676" y="-60175"/>
            <a:ext cx="4115256" cy="411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Efectele ratei de învățare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 of visual 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/>
        </p:nvSpPr>
        <p:spPr>
          <a:xfrm>
            <a:off x="175525" y="167550"/>
            <a:ext cx="4508099" cy="77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Rețea convoluțională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(AlexNet)</a:t>
            </a:r>
          </a:p>
        </p:txBody>
      </p:sp>
      <p:cxnSp>
        <p:nvCxnSpPr>
          <p:cNvPr id="110" name="Shape 110"/>
          <p:cNvCxnSpPr/>
          <p:nvPr/>
        </p:nvCxnSpPr>
        <p:spPr>
          <a:xfrm flipV="1">
            <a:off x="2002750" y="135674"/>
            <a:ext cx="3383099" cy="173755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1" name="Shape 111"/>
          <p:cNvSpPr txBox="1"/>
          <p:nvPr/>
        </p:nvSpPr>
        <p:spPr>
          <a:xfrm>
            <a:off x="218725" y="1752287"/>
            <a:ext cx="2684470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imagine de input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38761D"/>
              </a:solidFill>
            </a:endParaRPr>
          </a:p>
        </p:txBody>
      </p:sp>
      <p:cxnSp>
        <p:nvCxnSpPr>
          <p:cNvPr id="112" name="Shape 112"/>
          <p:cNvCxnSpPr/>
          <p:nvPr/>
        </p:nvCxnSpPr>
        <p:spPr>
          <a:xfrm>
            <a:off x="2274025" y="3702275"/>
            <a:ext cx="2904600" cy="694199"/>
          </a:xfrm>
          <a:prstGeom prst="straightConnector1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13" name="Shape 113"/>
          <p:cNvSpPr txBox="1"/>
          <p:nvPr/>
        </p:nvSpPr>
        <p:spPr>
          <a:xfrm>
            <a:off x="435938" y="3197657"/>
            <a:ext cx="3047224" cy="326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funcție de pierdere</a:t>
            </a:r>
          </a:p>
        </p:txBody>
      </p:sp>
      <p:pic>
        <p:nvPicPr>
          <p:cNvPr id="114" name="Shape 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4033437" y="1618087"/>
            <a:ext cx="4430974" cy="1385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/>
          <p:nvPr/>
        </p:nvCxnSpPr>
        <p:spPr>
          <a:xfrm rot="10800000" flipH="1">
            <a:off x="1828025" y="1603799"/>
            <a:ext cx="2632199" cy="10221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6" name="Shape 116"/>
          <p:cNvCxnSpPr/>
          <p:nvPr/>
        </p:nvCxnSpPr>
        <p:spPr>
          <a:xfrm rot="10800000" flipH="1">
            <a:off x="1835175" y="2226149"/>
            <a:ext cx="2808600" cy="494700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7" name="Shape 117"/>
          <p:cNvCxnSpPr/>
          <p:nvPr/>
        </p:nvCxnSpPr>
        <p:spPr>
          <a:xfrm rot="10800000" flipH="1">
            <a:off x="1875075" y="2680825"/>
            <a:ext cx="2832599" cy="1277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18" name="Shape 118"/>
          <p:cNvCxnSpPr/>
          <p:nvPr/>
        </p:nvCxnSpPr>
        <p:spPr>
          <a:xfrm>
            <a:off x="1875075" y="2904375"/>
            <a:ext cx="2816699" cy="3191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" name="Shape 111"/>
          <p:cNvSpPr txBox="1"/>
          <p:nvPr/>
        </p:nvSpPr>
        <p:spPr>
          <a:xfrm>
            <a:off x="479138" y="2462658"/>
            <a:ext cx="1287692" cy="5180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ponderi</a:t>
            </a:r>
          </a:p>
        </p:txBody>
      </p:sp>
    </p:spTree>
    <p:extLst>
      <p:ext uri="{BB962C8B-B14F-4D97-AF65-F5344CB8AC3E}">
        <p14:creationId xmlns:p14="http://schemas.microsoft.com/office/powerpoint/2010/main" val="24610959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61" name="Shape 16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sp>
        <p:nvSpPr>
          <p:cNvPr id="167" name="Shape 167"/>
          <p:cNvSpPr/>
          <p:nvPr/>
        </p:nvSpPr>
        <p:spPr>
          <a:xfrm>
            <a:off x="6434300" y="517750"/>
            <a:ext cx="244199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530633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75" name="Shape 1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7" name="Shape 1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8" name="Shape 17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79" name="Shape 17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0" name="Shape 180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1" name="Shape 181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82" name="Shape 18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183" name="Shape 18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Shape 18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Shape 1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188" name="Shape 18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0252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4" name="Shape 194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8" name="Shape 198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0" name="Shape 200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1" name="Shape 201"/>
          <p:cNvSpPr/>
          <p:nvPr/>
        </p:nvSpPr>
        <p:spPr>
          <a:xfrm>
            <a:off x="8470575" y="1399925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2" name="Shape 202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03" name="Shape 20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04" name="Shape 20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Shape 2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Shape 20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7" name="Shape 20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Shape 20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209" name="Shape 2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Shape 21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11" name="Shape 211"/>
          <p:cNvCxnSpPr>
            <a:stCxn id="210" idx="0"/>
            <a:endCxn id="201" idx="2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99349457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7" name="Shape 21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19" name="Shape 2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21" name="Shape 22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2" name="Shape 22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3" name="Shape 223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4" name="Shape 224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25" name="Shape 225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26" name="Shape 2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Shape 2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Shape 2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Shape 2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Shape 230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31" name="Shape 23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82646" y="2436125"/>
            <a:ext cx="346948" cy="590549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3" name="Shape 233"/>
          <p:cNvCxnSpPr>
            <a:stCxn id="232" idx="0"/>
          </p:cNvCxnSpPr>
          <p:nvPr/>
        </p:nvCxnSpPr>
        <p:spPr>
          <a:xfrm rot="10800000" flipH="1">
            <a:off x="8456120" y="1663325"/>
            <a:ext cx="201900" cy="772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8229389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0" name="Shape 240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42" name="Shape 2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Shape 2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44" name="Shape 244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5" name="Shape 245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6" name="Shape 246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7" name="Shape 247"/>
          <p:cNvSpPr/>
          <p:nvPr/>
        </p:nvSpPr>
        <p:spPr>
          <a:xfrm>
            <a:off x="4702050" y="2011925"/>
            <a:ext cx="375000" cy="158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48" name="Shape 24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Shape 25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Shape 25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54" name="Shape 2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5" name="Shape 255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57" name="Shape 25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423407630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65" name="Shape 2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Shape 2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67" name="Shape 26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8" name="Shape 268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69" name="Shape 269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70" name="Shape 270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71" name="Shape 27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3" name="Shape 2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Shape 27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Shape 275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76" name="Shape 27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 rotWithShape="1">
          <a:blip r:embed="rId9">
            <a:alphaModFix/>
          </a:blip>
          <a:srcRect l="71034"/>
          <a:stretch/>
        </p:blipFill>
        <p:spPr>
          <a:xfrm>
            <a:off x="8378013" y="2444229"/>
            <a:ext cx="466324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78" name="Shape 278"/>
          <p:cNvCxnSpPr/>
          <p:nvPr/>
        </p:nvCxnSpPr>
        <p:spPr>
          <a:xfrm rot="10800000">
            <a:off x="5298021" y="2074625"/>
            <a:ext cx="3158100" cy="3615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6186350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/>
        </p:nvSpPr>
        <p:spPr>
          <a:xfrm>
            <a:off x="281100" y="72625"/>
            <a:ext cx="8515799" cy="793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2400" dirty="0" err="1"/>
              <a:t>Clasificator</a:t>
            </a:r>
            <a:r>
              <a:rPr lang="en-US" sz="2400" dirty="0"/>
              <a:t> </a:t>
            </a:r>
            <a:r>
              <a:rPr lang="en-US" sz="2400" dirty="0" err="1"/>
              <a:t>liniar</a:t>
            </a:r>
            <a:r>
              <a:rPr lang="en-US" sz="2400" dirty="0"/>
              <a:t> </a:t>
            </a:r>
            <a:r>
              <a:rPr lang="en-US" sz="2400" dirty="0" err="1"/>
              <a:t>pentru</a:t>
            </a:r>
            <a:r>
              <a:rPr lang="en-US" sz="2400" dirty="0"/>
              <a:t> </a:t>
            </a:r>
            <a:r>
              <a:rPr lang="en-US" sz="2400" dirty="0" err="1"/>
              <a:t>mai</a:t>
            </a:r>
            <a:r>
              <a:rPr lang="en-US" sz="2400" dirty="0"/>
              <a:t> </a:t>
            </a:r>
            <a:r>
              <a:rPr lang="en-US" sz="2400" dirty="0" err="1"/>
              <a:t>multe</a:t>
            </a:r>
            <a:r>
              <a:rPr lang="en-US" sz="2400" dirty="0"/>
              <a:t> </a:t>
            </a:r>
            <a:r>
              <a:rPr lang="en-US" sz="2400" dirty="0" err="1"/>
              <a:t>clase</a:t>
            </a:r>
            <a:endParaRPr lang="en" sz="2400" dirty="0"/>
          </a:p>
        </p:txBody>
      </p:sp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63620" y="1033701"/>
            <a:ext cx="1009650" cy="11144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3" name="Shape 93"/>
          <p:cNvCxnSpPr/>
          <p:nvPr/>
        </p:nvCxnSpPr>
        <p:spPr>
          <a:xfrm>
            <a:off x="2447685" y="1820164"/>
            <a:ext cx="34280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" name="Shape 94"/>
          <p:cNvSpPr txBox="1"/>
          <p:nvPr/>
        </p:nvSpPr>
        <p:spPr>
          <a:xfrm>
            <a:off x="3539885" y="119731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f(</a:t>
            </a:r>
            <a:r>
              <a:rPr lang="en" sz="3000" b="1">
                <a:solidFill>
                  <a:srgbClr val="0000FF"/>
                </a:solidFill>
              </a:rPr>
              <a:t>x</a:t>
            </a:r>
            <a:r>
              <a:rPr lang="en" sz="3000"/>
              <a:t>,</a:t>
            </a:r>
            <a:r>
              <a:rPr lang="en" sz="3000" b="1">
                <a:solidFill>
                  <a:srgbClr val="FF0000"/>
                </a:solidFill>
              </a:rPr>
              <a:t>W</a:t>
            </a:r>
            <a:r>
              <a:rPr lang="en" sz="3000"/>
              <a:t>)</a:t>
            </a:r>
          </a:p>
        </p:txBody>
      </p:sp>
      <p:sp>
        <p:nvSpPr>
          <p:cNvPr id="95" name="Shape 95"/>
          <p:cNvSpPr txBox="1"/>
          <p:nvPr/>
        </p:nvSpPr>
        <p:spPr>
          <a:xfrm>
            <a:off x="2865748" y="837814"/>
            <a:ext cx="1362038" cy="41809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-US" sz="2400" dirty="0" err="1">
                <a:solidFill>
                  <a:srgbClr val="0000FF"/>
                </a:solidFill>
              </a:rPr>
              <a:t>trăsături</a:t>
            </a:r>
            <a:endParaRPr lang="en" sz="2400" dirty="0">
              <a:solidFill>
                <a:srgbClr val="0000FF"/>
              </a:solidFill>
            </a:endParaRPr>
          </a:p>
        </p:txBody>
      </p:sp>
      <p:sp>
        <p:nvSpPr>
          <p:cNvPr id="96" name="Shape 96"/>
          <p:cNvSpPr txBox="1"/>
          <p:nvPr/>
        </p:nvSpPr>
        <p:spPr>
          <a:xfrm>
            <a:off x="4121825" y="846453"/>
            <a:ext cx="192600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parametr</a:t>
            </a:r>
            <a:r>
              <a:rPr lang="en-US" sz="2400" dirty="0" err="1">
                <a:solidFill>
                  <a:srgbClr val="FF0000"/>
                </a:solidFill>
              </a:rPr>
              <a:t>i</a:t>
            </a:r>
            <a:endParaRPr lang="en" sz="2400" dirty="0">
              <a:solidFill>
                <a:srgbClr val="FF0000"/>
              </a:solidFill>
            </a:endParaRPr>
          </a:p>
        </p:txBody>
      </p:sp>
      <p:sp>
        <p:nvSpPr>
          <p:cNvPr id="97" name="Shape 97"/>
          <p:cNvSpPr txBox="1"/>
          <p:nvPr/>
        </p:nvSpPr>
        <p:spPr>
          <a:xfrm>
            <a:off x="6085120" y="1192013"/>
            <a:ext cx="2662199" cy="90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010" y="2781787"/>
            <a:ext cx="6180741" cy="2289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18336" y="2192042"/>
            <a:ext cx="2699463" cy="198064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Shape 92"/>
          <p:cNvSpPr txBox="1"/>
          <p:nvPr/>
        </p:nvSpPr>
        <p:spPr>
          <a:xfrm>
            <a:off x="555143" y="2537605"/>
            <a:ext cx="2941542" cy="391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b="1" dirty="0"/>
              <a:t>V</a:t>
            </a:r>
            <a:r>
              <a:rPr lang="en" b="1" dirty="0" err="1"/>
              <a:t>ector</a:t>
            </a:r>
            <a:r>
              <a:rPr lang="en" b="1" dirty="0"/>
              <a:t> de </a:t>
            </a:r>
            <a:r>
              <a:rPr lang="en" b="1" dirty="0" err="1"/>
              <a:t>trăsături</a:t>
            </a:r>
            <a:endParaRPr lang="en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Shape 284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85" name="Shape 285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287" name="Shape 2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Shape 2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9" name="Shape 289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0" name="Shape 290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1" name="Shape 291"/>
          <p:cNvSpPr/>
          <p:nvPr/>
        </p:nvSpPr>
        <p:spPr>
          <a:xfrm>
            <a:off x="6642550" y="85655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2" name="Shape 292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293" name="Shape 2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Shape 2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Shape 29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Shape 29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Shape 297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298" name="Shape 29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Shape 29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00" name="Shape 300"/>
          <p:cNvCxnSpPr/>
          <p:nvPr/>
        </p:nvCxnSpPr>
        <p:spPr>
          <a:xfrm rot="10800000">
            <a:off x="6949821" y="1101125"/>
            <a:ext cx="1506300" cy="13350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0885466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07" name="Shape 30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09" name="Shape 3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Shape 3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1" name="Shape 31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2" name="Shape 31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13" name="Shape 31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14" name="Shape 3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Shape 3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Shape 3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Shape 3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Shape 31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19" name="Shape 31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0" name="Shape 320"/>
          <p:cNvCxnSpPr/>
          <p:nvPr/>
        </p:nvCxnSpPr>
        <p:spPr>
          <a:xfrm rot="10800000">
            <a:off x="6949821" y="1101125"/>
            <a:ext cx="1506299" cy="1334999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21" name="Shape 32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8261125" y="2436125"/>
            <a:ext cx="457200" cy="74295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91590744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27" name="Shape 327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31" name="Shape 331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2" name="Shape 332"/>
          <p:cNvSpPr/>
          <p:nvPr/>
        </p:nvSpPr>
        <p:spPr>
          <a:xfrm>
            <a:off x="4774675" y="12148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33" name="Shape 33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Shape 3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38" name="Shape 33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0" name="Shape 340"/>
          <p:cNvCxnSpPr>
            <a:endCxn id="332" idx="3"/>
          </p:cNvCxnSpPr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42" name="Shape 342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2267734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48" name="Shape 348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50" name="Shape 3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Shape 3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52" name="Shape 352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53" name="Shape 353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54" name="Shape 3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Shape 3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Shape 35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Shape 35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59" name="Shape 35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Shape 36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47450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61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  <p:cxnSp>
        <p:nvCxnSpPr>
          <p:cNvPr id="362" name="Shape 362"/>
          <p:cNvCxnSpPr/>
          <p:nvPr/>
        </p:nvCxnSpPr>
        <p:spPr>
          <a:xfrm rot="10800000">
            <a:off x="5149675" y="1346500"/>
            <a:ext cx="3306300" cy="10896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65" name="Shape 365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8271872" y="2436125"/>
            <a:ext cx="457199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66" name="Shape 366"/>
          <p:cNvPicPr preferRelativeResize="0"/>
          <p:nvPr/>
        </p:nvPicPr>
        <p:blipFill rotWithShape="1">
          <a:blip r:embed="rId9">
            <a:alphaModFix/>
          </a:blip>
          <a:srcRect l="35262" r="36338"/>
          <a:stretch/>
        </p:blipFill>
        <p:spPr>
          <a:xfrm>
            <a:off x="5510312" y="3171387"/>
            <a:ext cx="504455" cy="683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Shape 367"/>
          <p:cNvPicPr preferRelativeResize="0"/>
          <p:nvPr/>
        </p:nvPicPr>
        <p:blipFill rotWithShape="1">
          <a:blip r:embed="rId8">
            <a:alphaModFix/>
          </a:blip>
          <a:srcRect l="53855" r="26252"/>
          <a:stretch/>
        </p:blipFill>
        <p:spPr>
          <a:xfrm>
            <a:off x="6900100" y="3185925"/>
            <a:ext cx="504450" cy="683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10342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Shape 37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3" name="Shape 37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75" name="Shape 3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6" name="Shape 3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7" name="Shape 377"/>
          <p:cNvSpPr/>
          <p:nvPr/>
        </p:nvSpPr>
        <p:spPr>
          <a:xfrm>
            <a:off x="4702050" y="456000"/>
            <a:ext cx="375000" cy="263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8" name="Shape 378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79" name="Shape 37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0" name="Shape 38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1" name="Shape 38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2" name="Shape 38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Shape 383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vrem: </a:t>
            </a:r>
          </a:p>
        </p:txBody>
      </p:sp>
      <p:pic>
        <p:nvPicPr>
          <p:cNvPr id="384" name="Shape 38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5" name="Shape 385"/>
          <p:cNvCxnSpPr>
            <a:endCxn id="377" idx="3"/>
          </p:cNvCxnSpPr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87" name="Shape 38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983558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8" name="Shape 5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Shape 559"/>
          <p:cNvSpPr txBox="1"/>
          <p:nvPr/>
        </p:nvSpPr>
        <p:spPr>
          <a:xfrm>
            <a:off x="126800" y="117974"/>
            <a:ext cx="3086099" cy="4877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Un alt exemplu:</a:t>
            </a:r>
          </a:p>
        </p:txBody>
      </p:sp>
      <p:pic>
        <p:nvPicPr>
          <p:cNvPr id="560" name="Shape 5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1" name="Shape 5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2" name="Shape 5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3" name="Shape 563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64" name="Shape 56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5" name="Shape 56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6" name="Shape 56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7" name="Shape 56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8" name="Shape 56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69" name="Shape 56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0" name="Shape 57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1" name="Shape 57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2" name="Shape 57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3" name="Shape 57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4" name="Shape 57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75" name="Shape 575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5917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1" name="Shape 5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Shape 58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583" name="Shape 5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4" name="Shape 5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5" name="Shape 58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86" name="Shape 58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587" name="Shape 587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8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89" name="Shape 58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0" name="Shape 59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1" name="Shape 59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2" name="Shape 59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3" name="Shape 59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4" name="Shape 59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5" name="Shape 59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6" name="Shape 59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7" name="Shape 59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8" name="Shape 59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599" name="Shape 59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00" name="Shape 600"/>
          <p:cNvSpPr/>
          <p:nvPr/>
        </p:nvSpPr>
        <p:spPr>
          <a:xfrm>
            <a:off x="678810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010648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6" name="Shape 6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Shape 60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08" name="Shape 6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Shape 6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Shape 61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11" name="Shape 61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12" name="Shape 612"/>
          <p:cNvSpPr/>
          <p:nvPr/>
        </p:nvSpPr>
        <p:spPr>
          <a:xfrm>
            <a:off x="6707950" y="2056525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8" name="Shape 618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9" name="Shape 619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0" name="Shape 620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1" name="Shape 621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2" name="Shape 622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3" name="Shape 623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24" name="Shape 624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25" name="Shape 6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62100" y="1573468"/>
            <a:ext cx="1776954" cy="339575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Shape 588"/>
          <p:cNvSpPr/>
          <p:nvPr/>
        </p:nvSpPr>
        <p:spPr>
          <a:xfrm>
            <a:off x="4756875" y="3307025"/>
            <a:ext cx="4222200" cy="53718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2535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 b="0" i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 rtl="0">
                  <a:spcBef>
                    <a:spcPts val="0"/>
                  </a:spcBef>
                  <a:buNone/>
                </a:pPr>
                <a:endParaRPr lang="en-US"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794976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/>
      <p:bldP spid="16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Shape 6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32" name="Shape 632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33" name="Shape 6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4" name="Shape 6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5" name="Shape 63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6" name="Shape 636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7" name="Shape 637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8" name="Shape 638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39" name="Shape 63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0" name="Shape 64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1" name="Shape 64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2" name="Shape 64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3" name="Shape 643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4" name="Shape 644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5" name="Shape 645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6" name="Shape 646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7" name="Shape 647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8" name="Shape 648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49" name="Shape 649"/>
          <p:cNvSpPr/>
          <p:nvPr/>
        </p:nvSpPr>
        <p:spPr>
          <a:xfrm>
            <a:off x="5921425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84426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5" name="Shape 6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Shape 65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Shape 6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9" name="Shape 6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60" name="Shape 66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1" name="Shape 661"/>
          <p:cNvSpPr/>
          <p:nvPr/>
        </p:nvSpPr>
        <p:spPr>
          <a:xfrm>
            <a:off x="58429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2" name="Shape 662"/>
          <p:cNvSpPr/>
          <p:nvPr/>
        </p:nvSpPr>
        <p:spPr>
          <a:xfrm>
            <a:off x="4756875" y="3818300"/>
            <a:ext cx="4222200" cy="5189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3" name="Shape 66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5" name="Shape 66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6" name="Shape 66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7" name="Shape 66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8" name="Shape 66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69" name="Shape 66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0" name="Shape 67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1" name="Shape 67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72" name="Shape 672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673" name="Shape 67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98775" y="1656575"/>
            <a:ext cx="2101912" cy="2919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606734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9" name="Shape 6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680" name="Shape 68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681" name="Shape 6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2" name="Shape 6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Shape 68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4" name="Shape 68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85" name="Shape 685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6" name="Shape 686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7" name="Shape 68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8" name="Shape 68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89" name="Shape 68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0" name="Shape 69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1" name="Shape 69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2" name="Shape 69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3" name="Shape 69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4" name="Shape 69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5" name="Shape 695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96" name="Shape 696"/>
          <p:cNvSpPr/>
          <p:nvPr/>
        </p:nvSpPr>
        <p:spPr>
          <a:xfrm>
            <a:off x="5054750" y="24584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7947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2" name="Shape 7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Shape 703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04" name="Shape 7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Shape 7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Shape 7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7" name="Shape 707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08" name="Shape 708"/>
          <p:cNvSpPr/>
          <p:nvPr/>
        </p:nvSpPr>
        <p:spPr>
          <a:xfrm>
            <a:off x="5004775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09" name="Shape 709"/>
          <p:cNvSpPr/>
          <p:nvPr/>
        </p:nvSpPr>
        <p:spPr>
          <a:xfrm>
            <a:off x="229650" y="3277900"/>
            <a:ext cx="4031699" cy="5405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0" name="Shape 710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1" name="Shape 711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2" name="Shape 712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3" name="Shape 713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4" name="Shape 714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5" name="Shape 715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6" name="Shape 716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7" name="Shape 717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18" name="Shape 718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719" name="Shape 7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82828" y="1573476"/>
            <a:ext cx="2526749" cy="3237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94837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Shape 7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Shape 726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27" name="Shape 7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Shape 7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9" name="Shape 7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0" name="Shape 730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31" name="Shape 731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2" name="Shape 732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3" name="Shape 733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4" name="Shape 734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5" name="Shape 7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6" name="Shape 736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7" name="Shape 737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8" name="Shape 738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39" name="Shape 739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0" name="Shape 740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41" name="Shape 741"/>
          <p:cNvSpPr/>
          <p:nvPr/>
        </p:nvSpPr>
        <p:spPr>
          <a:xfrm>
            <a:off x="4188075" y="2458419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2642425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" name="Shape 7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Shape 748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49" name="Shape 7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0" name="Shape 7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Shape 75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52" name="Shape 752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53" name="Shape 753"/>
          <p:cNvSpPr/>
          <p:nvPr/>
        </p:nvSpPr>
        <p:spPr>
          <a:xfrm>
            <a:off x="4134506" y="2047700"/>
            <a:ext cx="1297500" cy="714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4" name="Shape 754"/>
          <p:cNvSpPr/>
          <p:nvPr/>
        </p:nvSpPr>
        <p:spPr>
          <a:xfrm>
            <a:off x="267100" y="3792835"/>
            <a:ext cx="3994200" cy="6008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5" name="Shape 755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6" name="Shape 756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7" name="Shape 757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8" name="Shape 758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59" name="Shape 759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0" name="Shape 760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1" name="Shape 761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2" name="Shape 762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63" name="Shape 763"/>
          <p:cNvSpPr txBox="1"/>
          <p:nvPr/>
        </p:nvSpPr>
        <p:spPr>
          <a:xfrm>
            <a:off x="4070025" y="1584750"/>
            <a:ext cx="2455200" cy="29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F0000"/>
                </a:solidFill>
              </a:rPr>
              <a:t>(-1) * (-0.20) = 0.20</a:t>
            </a:r>
          </a:p>
        </p:txBody>
      </p:sp>
    </p:spTree>
    <p:extLst>
      <p:ext uri="{BB962C8B-B14F-4D97-AF65-F5344CB8AC3E}">
        <p14:creationId xmlns:p14="http://schemas.microsoft.com/office/powerpoint/2010/main" val="48414129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9" name="Shape 7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Shape 770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71" name="Shape 7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Shape 7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Shape 7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74" name="Shape 774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75" name="Shape 775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6" name="Shape 776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7" name="Shape 77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8" name="Shape 77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79" name="Shape 77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0" name="Shape 78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1" name="Shape 781"/>
          <p:cNvSpPr/>
          <p:nvPr/>
        </p:nvSpPr>
        <p:spPr>
          <a:xfrm>
            <a:off x="1610675" y="30871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2" name="Shape 782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3" name="Shape 783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84" name="Shape 784"/>
          <p:cNvSpPr/>
          <p:nvPr/>
        </p:nvSpPr>
        <p:spPr>
          <a:xfrm>
            <a:off x="3291675" y="18405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9097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Shape 7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Shape 79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792" name="Shape 7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3" name="Shape 79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94" name="Shape 79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5" name="Shape 79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796" name="Shape 796"/>
          <p:cNvSpPr/>
          <p:nvPr/>
        </p:nvSpPr>
        <p:spPr>
          <a:xfrm>
            <a:off x="3283375" y="1571075"/>
            <a:ext cx="1209300" cy="12528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7" name="Shape 797"/>
          <p:cNvSpPr txBox="1"/>
          <p:nvPr/>
        </p:nvSpPr>
        <p:spPr>
          <a:xfrm>
            <a:off x="4635699" y="1108625"/>
            <a:ext cx="4166378" cy="10308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[1] x [0.2] = 0.2  (către ambele intrări)</a:t>
            </a:r>
          </a:p>
        </p:txBody>
      </p:sp>
      <p:sp>
        <p:nvSpPr>
          <p:cNvPr id="798" name="Shape 798"/>
          <p:cNvSpPr/>
          <p:nvPr/>
        </p:nvSpPr>
        <p:spPr>
          <a:xfrm>
            <a:off x="1340725" y="2744975"/>
            <a:ext cx="795300" cy="6003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799" name="Shape 799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0" name="Shape 800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1" name="Shape 801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2" name="Shape 802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3" name="Shape 803"/>
          <p:cNvSpPr/>
          <p:nvPr/>
        </p:nvSpPr>
        <p:spPr>
          <a:xfrm>
            <a:off x="2436300" y="2317000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4" name="Shape 804"/>
          <p:cNvSpPr/>
          <p:nvPr/>
        </p:nvSpPr>
        <p:spPr>
          <a:xfrm>
            <a:off x="2436300" y="1343584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999351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0" name="Shape 8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11" name="Shape 811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12" name="Shape 8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Shape 8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Shape 8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5" name="Shape 815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16" name="Shape 816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1577325" y="10788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1577325" y="157347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20" name="Shape 820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317874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6" name="Shape 8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525" y="65025"/>
            <a:ext cx="3086100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827" name="Shape 827"/>
          <p:cNvSpPr txBox="1"/>
          <p:nvPr/>
        </p:nvSpPr>
        <p:spPr>
          <a:xfrm>
            <a:off x="126800" y="117975"/>
            <a:ext cx="30860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Un alt exemplu:</a:t>
            </a:r>
          </a:p>
        </p:txBody>
      </p:sp>
      <p:pic>
        <p:nvPicPr>
          <p:cNvPr id="828" name="Shape 8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0725" y="858425"/>
            <a:ext cx="6587700" cy="2369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Shape 8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22025" y="3307025"/>
            <a:ext cx="4257106" cy="99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Shape 8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67125" y="3307025"/>
            <a:ext cx="3994275" cy="9965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31" name="Shape 831"/>
          <p:cNvCxnSpPr/>
          <p:nvPr/>
        </p:nvCxnSpPr>
        <p:spPr>
          <a:xfrm>
            <a:off x="4492575" y="3345150"/>
            <a:ext cx="0" cy="1041600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832" name="Shape 832"/>
          <p:cNvSpPr/>
          <p:nvPr/>
        </p:nvSpPr>
        <p:spPr>
          <a:xfrm>
            <a:off x="1340725" y="723750"/>
            <a:ext cx="1483799" cy="10416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3" name="Shape 833"/>
          <p:cNvSpPr txBox="1"/>
          <p:nvPr/>
        </p:nvSpPr>
        <p:spPr>
          <a:xfrm>
            <a:off x="3940260" y="797596"/>
            <a:ext cx="4314739" cy="753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[gradientul local] x [gradientul calculat]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x0: [2] x [0.2] = 0.4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w0: [-1] x [0.2] = -0.2</a:t>
            </a:r>
          </a:p>
        </p:txBody>
      </p:sp>
      <p:sp>
        <p:nvSpPr>
          <p:cNvPr id="834" name="Shape 834"/>
          <p:cNvSpPr/>
          <p:nvPr/>
        </p:nvSpPr>
        <p:spPr>
          <a:xfrm>
            <a:off x="1610675" y="257765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35" name="Shape 835"/>
          <p:cNvSpPr/>
          <p:nvPr/>
        </p:nvSpPr>
        <p:spPr>
          <a:xfrm>
            <a:off x="1577325" y="2068125"/>
            <a:ext cx="319800" cy="15629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76385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7" name="Shape 202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5.1 - 3.2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-1.7 - 3.2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2.9) + max(0, -3.9)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 + 0</a:t>
            </a:r>
          </a:p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2.9</a:t>
            </a:r>
          </a:p>
        </p:txBody>
      </p:sp>
      <p:sp>
        <p:nvSpPr>
          <p:cNvPr id="28" name="Shape 203"/>
          <p:cNvSpPr/>
          <p:nvPr/>
        </p:nvSpPr>
        <p:spPr>
          <a:xfrm>
            <a:off x="1465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30043412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3" name="Shape 8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825" y="303325"/>
            <a:ext cx="3086100" cy="71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4" name="Shape 8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01050" y="350950"/>
            <a:ext cx="1581150" cy="619125"/>
          </a:xfrm>
          <a:prstGeom prst="rect">
            <a:avLst/>
          </a:prstGeom>
          <a:noFill/>
          <a:ln w="952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55" name="Shape 855"/>
          <p:cNvSpPr txBox="1"/>
          <p:nvPr/>
        </p:nvSpPr>
        <p:spPr>
          <a:xfrm>
            <a:off x="7008050" y="520750"/>
            <a:ext cx="20741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funcția sigmoidă</a:t>
            </a:r>
          </a:p>
        </p:txBody>
      </p:sp>
      <p:pic>
        <p:nvPicPr>
          <p:cNvPr id="856" name="Shape 8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9025" y="1198025"/>
            <a:ext cx="7162800" cy="65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7" name="Shape 8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13683" y="2075734"/>
            <a:ext cx="6600490" cy="2374165"/>
          </a:xfrm>
          <a:prstGeom prst="rect">
            <a:avLst/>
          </a:prstGeom>
          <a:noFill/>
          <a:ln>
            <a:noFill/>
          </a:ln>
        </p:spPr>
      </p:pic>
      <p:sp>
        <p:nvSpPr>
          <p:cNvPr id="858" name="Shape 858"/>
          <p:cNvSpPr/>
          <p:nvPr/>
        </p:nvSpPr>
        <p:spPr>
          <a:xfrm>
            <a:off x="4337223" y="3107250"/>
            <a:ext cx="3037225" cy="9314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59" name="Shape 859"/>
          <p:cNvSpPr txBox="1"/>
          <p:nvPr/>
        </p:nvSpPr>
        <p:spPr>
          <a:xfrm>
            <a:off x="5435348" y="3066600"/>
            <a:ext cx="1699500" cy="26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poartă sigmoidă</a:t>
            </a:r>
          </a:p>
        </p:txBody>
      </p:sp>
      <p:sp>
        <p:nvSpPr>
          <p:cNvPr id="860" name="Shape 860"/>
          <p:cNvSpPr txBox="1"/>
          <p:nvPr/>
        </p:nvSpPr>
        <p:spPr>
          <a:xfrm>
            <a:off x="4364895" y="4037387"/>
            <a:ext cx="26481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(0.73) * (1 - 0.73) = 0.2</a:t>
            </a:r>
          </a:p>
        </p:txBody>
      </p:sp>
      <p:cxnSp>
        <p:nvCxnSpPr>
          <p:cNvPr id="861" name="Shape 861"/>
          <p:cNvCxnSpPr/>
          <p:nvPr/>
        </p:nvCxnSpPr>
        <p:spPr>
          <a:xfrm flipH="1" flipV="1">
            <a:off x="4122602" y="3829537"/>
            <a:ext cx="252062" cy="41441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62" name="Shape 862"/>
          <p:cNvSpPr/>
          <p:nvPr/>
        </p:nvSpPr>
        <p:spPr>
          <a:xfrm>
            <a:off x="7394357" y="3444175"/>
            <a:ext cx="386700" cy="2204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32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60" grpId="0"/>
      <p:bldP spid="86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Shape 868"/>
          <p:cNvSpPr txBox="1"/>
          <p:nvPr/>
        </p:nvSpPr>
        <p:spPr>
          <a:xfrm>
            <a:off x="1074615" y="247125"/>
            <a:ext cx="6965462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Tipare ce apar în propagarea înapoi a gradientului</a:t>
            </a:r>
          </a:p>
        </p:txBody>
      </p:sp>
      <p:pic>
        <p:nvPicPr>
          <p:cNvPr id="869" name="Shape 8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5485" y="1257824"/>
            <a:ext cx="525780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870" name="Shape 870"/>
          <p:cNvSpPr txBox="1"/>
          <p:nvPr/>
        </p:nvSpPr>
        <p:spPr>
          <a:xfrm>
            <a:off x="78154" y="1992922"/>
            <a:ext cx="3557100" cy="18659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Poartă add</a:t>
            </a:r>
            <a:r>
              <a:rPr lang="en" sz="1800" dirty="0"/>
              <a:t>: distribuie gradientul</a:t>
            </a:r>
          </a:p>
          <a:p>
            <a:pPr lvl="0"/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max</a:t>
            </a:r>
            <a:r>
              <a:rPr lang="en" sz="1800" dirty="0"/>
              <a:t>: rutează gradientul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Poartă ori</a:t>
            </a:r>
            <a:r>
              <a:rPr lang="en" sz="1800" dirty="0"/>
              <a:t>: comută gradientul</a:t>
            </a:r>
          </a:p>
        </p:txBody>
      </p:sp>
    </p:spTree>
    <p:extLst>
      <p:ext uri="{BB962C8B-B14F-4D97-AF65-F5344CB8AC3E}">
        <p14:creationId xmlns:p14="http://schemas.microsoft.com/office/powerpoint/2010/main" val="337917563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Shape 876"/>
          <p:cNvSpPr txBox="1"/>
          <p:nvPr/>
        </p:nvSpPr>
        <p:spPr>
          <a:xfrm>
            <a:off x="381000" y="63375"/>
            <a:ext cx="8342923" cy="55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Atunci când se ramifică, gradienții se adună</a:t>
            </a:r>
          </a:p>
        </p:txBody>
      </p:sp>
      <p:sp>
        <p:nvSpPr>
          <p:cNvPr id="877" name="Shape 877"/>
          <p:cNvSpPr/>
          <p:nvPr/>
        </p:nvSpPr>
        <p:spPr>
          <a:xfrm>
            <a:off x="2909925" y="2178384"/>
            <a:ext cx="863099" cy="863099"/>
          </a:xfrm>
          <a:prstGeom prst="ellipse">
            <a:avLst/>
          </a:prstGeom>
          <a:solidFill>
            <a:srgbClr val="EFEFEF"/>
          </a:solidFill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78" name="Shape 878"/>
          <p:cNvCxnSpPr/>
          <p:nvPr/>
        </p:nvCxnSpPr>
        <p:spPr>
          <a:xfrm rot="10800000" flipH="1">
            <a:off x="3750650" y="1627709"/>
            <a:ext cx="1577399" cy="8333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79" name="Shape 879"/>
          <p:cNvSpPr/>
          <p:nvPr/>
        </p:nvSpPr>
        <p:spPr>
          <a:xfrm>
            <a:off x="5328050" y="1199884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0" name="Shape 880"/>
          <p:cNvCxnSpPr>
            <a:stCxn id="877" idx="5"/>
          </p:cNvCxnSpPr>
          <p:nvPr/>
        </p:nvCxnSpPr>
        <p:spPr>
          <a:xfrm>
            <a:off x="3646626" y="2915085"/>
            <a:ext cx="1703700" cy="840599"/>
          </a:xfrm>
          <a:prstGeom prst="straightConnector1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1" name="Shape 881"/>
          <p:cNvSpPr/>
          <p:nvPr/>
        </p:nvSpPr>
        <p:spPr>
          <a:xfrm>
            <a:off x="5350325" y="3368559"/>
            <a:ext cx="863099" cy="863099"/>
          </a:xfrm>
          <a:prstGeom prst="ellipse">
            <a:avLst/>
          </a:prstGeom>
          <a:solidFill>
            <a:srgbClr val="EFEFE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82" name="Shape 882"/>
          <p:cNvCxnSpPr/>
          <p:nvPr/>
        </p:nvCxnSpPr>
        <p:spPr>
          <a:xfrm flipH="1">
            <a:off x="3906825" y="1813734"/>
            <a:ext cx="1458299" cy="7514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3" name="Shape 883"/>
          <p:cNvCxnSpPr>
            <a:stCxn id="881" idx="1"/>
          </p:cNvCxnSpPr>
          <p:nvPr/>
        </p:nvCxnSpPr>
        <p:spPr>
          <a:xfrm rot="10800000">
            <a:off x="3899623" y="2795957"/>
            <a:ext cx="1577100" cy="69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4" name="Shape 884"/>
          <p:cNvCxnSpPr/>
          <p:nvPr/>
        </p:nvCxnSpPr>
        <p:spPr>
          <a:xfrm rot="10800000" flipH="1">
            <a:off x="6168725" y="943308"/>
            <a:ext cx="930000" cy="520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5" name="Shape 885"/>
          <p:cNvCxnSpPr/>
          <p:nvPr/>
        </p:nvCxnSpPr>
        <p:spPr>
          <a:xfrm>
            <a:off x="6161300" y="1798934"/>
            <a:ext cx="1063800" cy="409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6" name="Shape 886"/>
          <p:cNvCxnSpPr/>
          <p:nvPr/>
        </p:nvCxnSpPr>
        <p:spPr>
          <a:xfrm rot="10800000" flipH="1">
            <a:off x="6183600" y="2944734"/>
            <a:ext cx="1182900" cy="669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7" name="Shape 887"/>
          <p:cNvCxnSpPr>
            <a:stCxn id="881" idx="5"/>
          </p:cNvCxnSpPr>
          <p:nvPr/>
        </p:nvCxnSpPr>
        <p:spPr>
          <a:xfrm>
            <a:off x="6087026" y="4105260"/>
            <a:ext cx="989400" cy="573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88" name="Shape 888"/>
          <p:cNvCxnSpPr>
            <a:endCxn id="877" idx="2"/>
          </p:cNvCxnSpPr>
          <p:nvPr/>
        </p:nvCxnSpPr>
        <p:spPr>
          <a:xfrm>
            <a:off x="1771425" y="2609933"/>
            <a:ext cx="1138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89" name="Shape 889"/>
          <p:cNvSpPr txBox="1"/>
          <p:nvPr/>
        </p:nvSpPr>
        <p:spPr>
          <a:xfrm>
            <a:off x="3961025" y="2397989"/>
            <a:ext cx="394500" cy="409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>
                <a:solidFill>
                  <a:srgbClr val="FF0000"/>
                </a:solidFill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229021544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Shape 923"/>
          <p:cNvSpPr txBox="1"/>
          <p:nvPr/>
        </p:nvSpPr>
        <p:spPr>
          <a:xfrm>
            <a:off x="272199" y="62925"/>
            <a:ext cx="8578723" cy="59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Propagare înainte/înapoi pentru poarta </a:t>
            </a:r>
            <a:r>
              <a:rPr lang="en" sz="2800" dirty="0" err="1"/>
              <a:t>ori</a:t>
            </a:r>
            <a:r>
              <a:rPr lang="en" sz="2800" dirty="0"/>
              <a:t> (</a:t>
            </a:r>
            <a:r>
              <a:rPr lang="en" sz="2800" dirty="0">
                <a:solidFill>
                  <a:schemeClr val="tx1"/>
                </a:solidFill>
              </a:rPr>
              <a:t>Python</a:t>
            </a:r>
            <a:r>
              <a:rPr lang="en" sz="2800" dirty="0"/>
              <a:t>)</a:t>
            </a:r>
          </a:p>
        </p:txBody>
      </p:sp>
      <p:sp>
        <p:nvSpPr>
          <p:cNvPr id="924" name="Shape 924"/>
          <p:cNvSpPr txBox="1"/>
          <p:nvPr/>
        </p:nvSpPr>
        <p:spPr>
          <a:xfrm>
            <a:off x="5652301" y="1016008"/>
            <a:ext cx="2955736" cy="4991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(x, y, z sunt scalari)</a:t>
            </a:r>
          </a:p>
        </p:txBody>
      </p:sp>
      <p:sp>
        <p:nvSpPr>
          <p:cNvPr id="925" name="Shape 925"/>
          <p:cNvSpPr/>
          <p:nvPr/>
        </p:nvSpPr>
        <p:spPr>
          <a:xfrm>
            <a:off x="3944703" y="1085186"/>
            <a:ext cx="548699" cy="548699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182880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*</a:t>
            </a:r>
          </a:p>
        </p:txBody>
      </p:sp>
      <p:cxnSp>
        <p:nvCxnSpPr>
          <p:cNvPr id="926" name="Shape 926"/>
          <p:cNvCxnSpPr>
            <a:endCxn id="925" idx="1"/>
          </p:cNvCxnSpPr>
          <p:nvPr/>
        </p:nvCxnSpPr>
        <p:spPr>
          <a:xfrm>
            <a:off x="3596358" y="843341"/>
            <a:ext cx="428699" cy="322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7" name="Shape 927"/>
          <p:cNvCxnSpPr>
            <a:endCxn id="925" idx="3"/>
          </p:cNvCxnSpPr>
          <p:nvPr/>
        </p:nvCxnSpPr>
        <p:spPr>
          <a:xfrm rot="10800000" flipH="1">
            <a:off x="3525258" y="1553530"/>
            <a:ext cx="499799" cy="292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28" name="Shape 928"/>
          <p:cNvCxnSpPr>
            <a:stCxn id="925" idx="6"/>
          </p:cNvCxnSpPr>
          <p:nvPr/>
        </p:nvCxnSpPr>
        <p:spPr>
          <a:xfrm>
            <a:off x="4493402" y="1359535"/>
            <a:ext cx="6102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9" name="Shape 929"/>
          <p:cNvSpPr txBox="1"/>
          <p:nvPr/>
        </p:nvSpPr>
        <p:spPr>
          <a:xfrm>
            <a:off x="3648722" y="445522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x</a:t>
            </a:r>
          </a:p>
        </p:txBody>
      </p:sp>
      <p:sp>
        <p:nvSpPr>
          <p:cNvPr id="930" name="Shape 930"/>
          <p:cNvSpPr txBox="1"/>
          <p:nvPr/>
        </p:nvSpPr>
        <p:spPr>
          <a:xfrm>
            <a:off x="3645409" y="1606547"/>
            <a:ext cx="3342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y</a:t>
            </a:r>
          </a:p>
        </p:txBody>
      </p:sp>
      <p:sp>
        <p:nvSpPr>
          <p:cNvPr id="931" name="Shape 931"/>
          <p:cNvSpPr txBox="1"/>
          <p:nvPr/>
        </p:nvSpPr>
        <p:spPr>
          <a:xfrm>
            <a:off x="4685965" y="866548"/>
            <a:ext cx="241800" cy="22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z</a:t>
            </a:r>
          </a:p>
        </p:txBody>
      </p:sp>
      <p:sp>
        <p:nvSpPr>
          <p:cNvPr id="14" name="Shape 924"/>
          <p:cNvSpPr txBox="1"/>
          <p:nvPr/>
        </p:nvSpPr>
        <p:spPr>
          <a:xfrm>
            <a:off x="272199" y="1326782"/>
            <a:ext cx="8791903" cy="36210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forward(</a:t>
            </a:r>
            <a:r>
              <a:rPr lang="en" sz="2200" dirty="0" err="1">
                <a:latin typeface="Courier"/>
                <a:cs typeface="Courier"/>
              </a:rPr>
              <a:t>x,y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z = x * y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200" dirty="0">
                <a:latin typeface="Courier"/>
                <a:cs typeface="Courier"/>
              </a:rPr>
              <a:t>    </a:t>
            </a:r>
            <a:r>
              <a:rPr lang="en" sz="2200" dirty="0" err="1">
                <a:latin typeface="Courier"/>
                <a:cs typeface="Courier"/>
              </a:rPr>
              <a:t>layer.input</a:t>
            </a:r>
            <a:r>
              <a:rPr lang="en" sz="2200" dirty="0">
                <a:latin typeface="Courier"/>
                <a:cs typeface="Courier"/>
              </a:rPr>
              <a:t> = [x, y]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pt. backward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z</a:t>
            </a:r>
          </a:p>
          <a:p>
            <a:pPr lvl="0" rtl="0">
              <a:spcBef>
                <a:spcPts val="0"/>
              </a:spcBef>
              <a:buNone/>
            </a:pPr>
            <a:endParaRPr lang="en-US" sz="2200" dirty="0">
              <a:solidFill>
                <a:srgbClr val="0000FF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-US" sz="2200" dirty="0">
                <a:latin typeface="Courier"/>
                <a:cs typeface="Courier"/>
              </a:rPr>
              <a:t> backward(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):</a:t>
            </a: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dx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[2]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/dx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latin typeface="Courier"/>
                <a:cs typeface="Courier"/>
              </a:rPr>
              <a:t>    </a:t>
            </a:r>
            <a:r>
              <a:rPr lang="en-US" sz="2200" dirty="0" err="1">
                <a:latin typeface="Courier"/>
                <a:cs typeface="Courier"/>
              </a:rPr>
              <a:t>dy</a:t>
            </a:r>
            <a:r>
              <a:rPr lang="en-US" sz="2200" dirty="0">
                <a:latin typeface="Courier"/>
                <a:cs typeface="Courier"/>
              </a:rPr>
              <a:t> = </a:t>
            </a:r>
            <a:r>
              <a:rPr lang="en-US" sz="2200" dirty="0" err="1">
                <a:latin typeface="Courier"/>
                <a:cs typeface="Courier"/>
              </a:rPr>
              <a:t>layer.input</a:t>
            </a:r>
            <a:r>
              <a:rPr lang="en-US" sz="2200" dirty="0">
                <a:latin typeface="Courier"/>
                <a:cs typeface="Courier"/>
              </a:rPr>
              <a:t>[1] * </a:t>
            </a:r>
            <a:r>
              <a:rPr lang="en-US" sz="2200" dirty="0" err="1">
                <a:latin typeface="Courier"/>
                <a:cs typeface="Courier"/>
              </a:rPr>
              <a:t>dz</a:t>
            </a:r>
            <a:r>
              <a:rPr lang="en-US" sz="2200" dirty="0">
                <a:latin typeface="Courier"/>
                <a:cs typeface="Courier"/>
              </a:rPr>
              <a:t> 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#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 * 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dL</a:t>
            </a:r>
            <a:r>
              <a:rPr lang="en-US" sz="2200" dirty="0">
                <a:solidFill>
                  <a:srgbClr val="008000"/>
                </a:solidFill>
                <a:latin typeface="Courier"/>
                <a:cs typeface="Courier"/>
              </a:rPr>
              <a:t>/</a:t>
            </a:r>
            <a:r>
              <a:rPr lang="en-US" sz="2200" dirty="0" err="1">
                <a:solidFill>
                  <a:srgbClr val="008000"/>
                </a:solidFill>
                <a:latin typeface="Courier"/>
                <a:cs typeface="Courier"/>
              </a:rPr>
              <a:t>dz</a:t>
            </a:r>
            <a:endParaRPr lang="en-US" sz="2200" dirty="0">
              <a:solidFill>
                <a:srgbClr val="008000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200" dirty="0">
                <a:solidFill>
                  <a:srgbClr val="0000FF"/>
                </a:solidFill>
                <a:latin typeface="Courier"/>
                <a:cs typeface="Courier"/>
              </a:rPr>
              <a:t>    return 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[dx, </a:t>
            </a:r>
            <a:r>
              <a:rPr lang="en-US" sz="2200" dirty="0" err="1">
                <a:solidFill>
                  <a:schemeClr val="tx1"/>
                </a:solidFill>
                <a:latin typeface="Courier"/>
                <a:cs typeface="Courier"/>
              </a:rPr>
              <a:t>dy</a:t>
            </a:r>
            <a:r>
              <a:rPr lang="en-US" sz="2200" dirty="0">
                <a:solidFill>
                  <a:schemeClr val="tx1"/>
                </a:solidFill>
                <a:latin typeface="Courier"/>
                <a:cs typeface="Courier"/>
              </a:rPr>
              <a:t>]</a:t>
            </a:r>
            <a:endParaRPr lang="en" sz="2200" dirty="0">
              <a:solidFill>
                <a:schemeClr val="tx1"/>
              </a:solidFill>
              <a:latin typeface="Courier"/>
              <a:cs typeface="Courier"/>
            </a:endParaRPr>
          </a:p>
          <a:p>
            <a:pPr lvl="0" rtl="0">
              <a:spcBef>
                <a:spcPts val="0"/>
              </a:spcBef>
              <a:buNone/>
            </a:pPr>
            <a:endParaRPr lang="en" sz="2200" dirty="0"/>
          </a:p>
        </p:txBody>
      </p:sp>
      <p:pic>
        <p:nvPicPr>
          <p:cNvPr id="15" name="Shape 9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1344" y="4384871"/>
            <a:ext cx="514350" cy="66675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16" name="Shape 917"/>
          <p:cNvCxnSpPr>
            <a:cxnSpLocks/>
          </p:cNvCxnSpPr>
          <p:nvPr/>
        </p:nvCxnSpPr>
        <p:spPr>
          <a:xfrm flipH="1" flipV="1">
            <a:off x="2577364" y="4430789"/>
            <a:ext cx="1157741" cy="371507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2" name="Shape 9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41794" y="2493266"/>
            <a:ext cx="466725" cy="67627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3" name="Shape 917"/>
          <p:cNvCxnSpPr/>
          <p:nvPr/>
        </p:nvCxnSpPr>
        <p:spPr>
          <a:xfrm flipH="1">
            <a:off x="2787212" y="2831404"/>
            <a:ext cx="738046" cy="319906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228601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9" name="Shape 999"/>
          <p:cNvSpPr txBox="1"/>
          <p:nvPr/>
        </p:nvSpPr>
        <p:spPr>
          <a:xfrm>
            <a:off x="146101" y="48751"/>
            <a:ext cx="4766100" cy="494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Gradienții pentru cod vectorial</a:t>
            </a:r>
          </a:p>
        </p:txBody>
      </p:sp>
      <p:sp>
        <p:nvSpPr>
          <p:cNvPr id="1000" name="Shape 1000"/>
          <p:cNvSpPr/>
          <p:nvPr/>
        </p:nvSpPr>
        <p:spPr>
          <a:xfrm>
            <a:off x="2976200" y="1235251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1001" name="Shape 1001"/>
          <p:cNvCxnSpPr/>
          <p:nvPr/>
        </p:nvCxnSpPr>
        <p:spPr>
          <a:xfrm rot="10800000" flipH="1">
            <a:off x="702175" y="3716676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2" name="Shape 1002"/>
          <p:cNvCxnSpPr/>
          <p:nvPr/>
        </p:nvCxnSpPr>
        <p:spPr>
          <a:xfrm>
            <a:off x="989425" y="1211276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03" name="Shape 1003"/>
          <p:cNvCxnSpPr>
            <a:stCxn id="1000" idx="6"/>
          </p:cNvCxnSpPr>
          <p:nvPr/>
        </p:nvCxnSpPr>
        <p:spPr>
          <a:xfrm>
            <a:off x="6470899" y="2982600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1004" name="Shape 10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9736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5" name="Shape 10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801526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6" name="Shape 10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499201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7" name="Shape 100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98762" y="2030938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008" name="Shape 10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3233538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09" name="Shape 1009"/>
          <p:cNvSpPr txBox="1"/>
          <p:nvPr/>
        </p:nvSpPr>
        <p:spPr>
          <a:xfrm>
            <a:off x="3945275" y="1634176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cxnSp>
        <p:nvCxnSpPr>
          <p:cNvPr id="1010" name="Shape 1010"/>
          <p:cNvCxnSpPr>
            <a:endCxn id="1007" idx="3"/>
          </p:cNvCxnSpPr>
          <p:nvPr/>
        </p:nvCxnSpPr>
        <p:spPr>
          <a:xfrm flipH="1">
            <a:off x="3884537" y="1868826"/>
            <a:ext cx="3097800" cy="481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11" name="Shape 1011"/>
          <p:cNvSpPr txBox="1"/>
          <p:nvPr/>
        </p:nvSpPr>
        <p:spPr>
          <a:xfrm>
            <a:off x="6310922" y="312615"/>
            <a:ext cx="2833078" cy="15562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Aceasta este matricea </a:t>
            </a:r>
            <a:r>
              <a:rPr lang="en" sz="1800" b="1" dirty="0">
                <a:solidFill>
                  <a:srgbClr val="0000FF"/>
                </a:solidFill>
              </a:rPr>
              <a:t>Jacobiană</a:t>
            </a:r>
            <a:r>
              <a:rPr lang="en" sz="1800" dirty="0">
                <a:solidFill>
                  <a:srgbClr val="0000FF"/>
                </a:solidFill>
              </a:rPr>
              <a:t> (derivata fiecărui element din z în raport cu fiecare element din x)</a:t>
            </a:r>
          </a:p>
        </p:txBody>
      </p:sp>
      <p:sp>
        <p:nvSpPr>
          <p:cNvPr id="1012" name="Shape 1012"/>
          <p:cNvSpPr txBox="1"/>
          <p:nvPr/>
        </p:nvSpPr>
        <p:spPr>
          <a:xfrm>
            <a:off x="3398761" y="619421"/>
            <a:ext cx="2912161" cy="4864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(x, y, z sunt acum vectori)</a:t>
            </a:r>
          </a:p>
        </p:txBody>
      </p:sp>
      <p:pic>
        <p:nvPicPr>
          <p:cNvPr id="1013" name="Shape 101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64987" y="3143288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014" name="Shape 1014"/>
          <p:cNvSpPr txBox="1"/>
          <p:nvPr/>
        </p:nvSpPr>
        <p:spPr>
          <a:xfrm>
            <a:off x="6661547" y="3927600"/>
            <a:ext cx="2472684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pic>
        <p:nvPicPr>
          <p:cNvPr id="1015" name="Shape 10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59743">
            <a:off x="854575" y="1867163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Shape 1016"/>
          <p:cNvSpPr/>
          <p:nvPr/>
        </p:nvSpPr>
        <p:spPr>
          <a:xfrm rot="1438381">
            <a:off x="895171" y="1599080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1017" name="Shape 1017"/>
          <p:cNvCxnSpPr/>
          <p:nvPr/>
        </p:nvCxnSpPr>
        <p:spPr>
          <a:xfrm rot="10800000">
            <a:off x="948800" y="1349025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1600458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1060" name="Shape 1060"/>
          <p:cNvSpPr txBox="1"/>
          <p:nvPr/>
        </p:nvSpPr>
        <p:spPr>
          <a:xfrm>
            <a:off x="327075" y="3019225"/>
            <a:ext cx="2559899" cy="1151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mărimea matricii Jacobiene?</a:t>
            </a:r>
          </a:p>
          <a:p>
            <a:r>
              <a:rPr lang="en" sz="2400" dirty="0">
                <a:solidFill>
                  <a:srgbClr val="0000FF"/>
                </a:solidFill>
              </a:rPr>
              <a:t>[4096 x 4096]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>
              <a:solidFill>
                <a:srgbClr val="0000FF"/>
              </a:solidFill>
            </a:endParaRPr>
          </a:p>
        </p:txBody>
      </p:sp>
      <p:pic>
        <p:nvPicPr>
          <p:cNvPr id="1061" name="Shape 10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01671" y="331349"/>
            <a:ext cx="2047875" cy="790575"/>
          </a:xfrm>
          <a:prstGeom prst="rect">
            <a:avLst/>
          </a:prstGeom>
          <a:noFill/>
          <a:ln>
            <a:noFill/>
          </a:ln>
        </p:spPr>
      </p:pic>
      <p:sp>
        <p:nvSpPr>
          <p:cNvPr id="1062" name="Shape 1062"/>
          <p:cNvSpPr/>
          <p:nvPr/>
        </p:nvSpPr>
        <p:spPr>
          <a:xfrm>
            <a:off x="7258084" y="302912"/>
            <a:ext cx="467700" cy="790500"/>
          </a:xfrm>
          <a:prstGeom prst="rect">
            <a:avLst/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063" name="Shape 1063"/>
          <p:cNvSpPr txBox="1"/>
          <p:nvPr/>
        </p:nvSpPr>
        <p:spPr>
          <a:xfrm>
            <a:off x="6574692" y="1170387"/>
            <a:ext cx="2279267" cy="468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rgbClr val="0000FF"/>
                </a:solidFill>
              </a:rPr>
              <a:t>matricea Jacobiană</a:t>
            </a:r>
          </a:p>
        </p:txBody>
      </p:sp>
    </p:spTree>
    <p:extLst>
      <p:ext uri="{BB962C8B-B14F-4D97-AF65-F5344CB8AC3E}">
        <p14:creationId xmlns:p14="http://schemas.microsoft.com/office/powerpoint/2010/main" val="3645408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62" grpId="0" animBg="1"/>
      <p:bldP spid="1063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Shape 1044"/>
          <p:cNvSpPr txBox="1"/>
          <p:nvPr/>
        </p:nvSpPr>
        <p:spPr>
          <a:xfrm>
            <a:off x="504850" y="163550"/>
            <a:ext cx="7266900" cy="56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Operații vectoriale</a:t>
            </a:r>
          </a:p>
        </p:txBody>
      </p:sp>
      <p:sp>
        <p:nvSpPr>
          <p:cNvPr id="1045" name="Shape 1045"/>
          <p:cNvSpPr/>
          <p:nvPr/>
        </p:nvSpPr>
        <p:spPr>
          <a:xfrm>
            <a:off x="3191725" y="1140775"/>
            <a:ext cx="2327890" cy="29010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200" dirty="0"/>
              <a:t>f(x) = max(0,x)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200" i="1" dirty="0"/>
              <a:t>(pe componente)</a:t>
            </a:r>
          </a:p>
        </p:txBody>
      </p:sp>
      <p:cxnSp>
        <p:nvCxnSpPr>
          <p:cNvPr id="1046" name="Shape 1046"/>
          <p:cNvCxnSpPr/>
          <p:nvPr/>
        </p:nvCxnSpPr>
        <p:spPr>
          <a:xfrm>
            <a:off x="2516250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7" name="Shape 1047"/>
          <p:cNvCxnSpPr/>
          <p:nvPr/>
        </p:nvCxnSpPr>
        <p:spPr>
          <a:xfrm>
            <a:off x="2516250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8" name="Shape 1048"/>
          <p:cNvCxnSpPr/>
          <p:nvPr/>
        </p:nvCxnSpPr>
        <p:spPr>
          <a:xfrm>
            <a:off x="2516250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49" name="Shape 1049"/>
          <p:cNvCxnSpPr/>
          <p:nvPr/>
        </p:nvCxnSpPr>
        <p:spPr>
          <a:xfrm>
            <a:off x="2516250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0" name="Shape 1050"/>
          <p:cNvCxnSpPr/>
          <p:nvPr/>
        </p:nvCxnSpPr>
        <p:spPr>
          <a:xfrm>
            <a:off x="2516250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1" name="Shape 1051"/>
          <p:cNvCxnSpPr/>
          <p:nvPr/>
        </p:nvCxnSpPr>
        <p:spPr>
          <a:xfrm>
            <a:off x="2516250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2" name="Shape 1052"/>
          <p:cNvSpPr txBox="1"/>
          <p:nvPr/>
        </p:nvSpPr>
        <p:spPr>
          <a:xfrm>
            <a:off x="293075" y="2145185"/>
            <a:ext cx="2344617" cy="72551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input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cxnSp>
        <p:nvCxnSpPr>
          <p:cNvPr id="1053" name="Shape 1053"/>
          <p:cNvCxnSpPr/>
          <p:nvPr/>
        </p:nvCxnSpPr>
        <p:spPr>
          <a:xfrm>
            <a:off x="5526093" y="221273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4" name="Shape 1054"/>
          <p:cNvCxnSpPr/>
          <p:nvPr/>
        </p:nvCxnSpPr>
        <p:spPr>
          <a:xfrm>
            <a:off x="5526093" y="2352725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5" name="Shape 1055"/>
          <p:cNvCxnSpPr/>
          <p:nvPr/>
        </p:nvCxnSpPr>
        <p:spPr>
          <a:xfrm>
            <a:off x="5526093" y="2479344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6" name="Shape 1056"/>
          <p:cNvCxnSpPr/>
          <p:nvPr/>
        </p:nvCxnSpPr>
        <p:spPr>
          <a:xfrm>
            <a:off x="5526093" y="2612410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7" name="Shape 1057"/>
          <p:cNvCxnSpPr/>
          <p:nvPr/>
        </p:nvCxnSpPr>
        <p:spPr>
          <a:xfrm>
            <a:off x="5526093" y="2742628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58" name="Shape 1058"/>
          <p:cNvCxnSpPr/>
          <p:nvPr/>
        </p:nvCxnSpPr>
        <p:spPr>
          <a:xfrm>
            <a:off x="5526093" y="2879016"/>
            <a:ext cx="6755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59" name="Shape 1059"/>
          <p:cNvSpPr txBox="1"/>
          <p:nvPr/>
        </p:nvSpPr>
        <p:spPr>
          <a:xfrm>
            <a:off x="6330455" y="2109539"/>
            <a:ext cx="2348927" cy="7968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/>
              <a:t>Vector de output</a:t>
            </a:r>
          </a:p>
          <a:p>
            <a:pPr lvl="0"/>
            <a:r>
              <a:rPr lang="en" sz="2000" dirty="0"/>
              <a:t>4096-dimensional</a:t>
            </a:r>
          </a:p>
        </p:txBody>
      </p:sp>
      <p:sp>
        <p:nvSpPr>
          <p:cNvPr id="22" name="Shape 1112"/>
          <p:cNvSpPr txBox="1"/>
          <p:nvPr/>
        </p:nvSpPr>
        <p:spPr>
          <a:xfrm>
            <a:off x="184251" y="934475"/>
            <a:ext cx="2970300" cy="104806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 practică procesăm un întreg mini-batch (e.g. 100) de exemple la un pas:</a:t>
            </a:r>
          </a:p>
        </p:txBody>
      </p:sp>
      <p:sp>
        <p:nvSpPr>
          <p:cNvPr id="23" name="Shape 1114"/>
          <p:cNvSpPr txBox="1"/>
          <p:nvPr/>
        </p:nvSpPr>
        <p:spPr>
          <a:xfrm>
            <a:off x="5699027" y="3113419"/>
            <a:ext cx="3220281" cy="102873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Astfel, matricea Jacobiană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 avea [409,600 x 409,600] elemente</a:t>
            </a:r>
          </a:p>
        </p:txBody>
      </p:sp>
    </p:spTree>
    <p:extLst>
      <p:ext uri="{BB962C8B-B14F-4D97-AF65-F5344CB8AC3E}">
        <p14:creationId xmlns:p14="http://schemas.microsoft.com/office/powerpoint/2010/main" val="507679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Până acum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neuronale vor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2" name="Shape 238"/>
          <p:cNvSpPr/>
          <p:nvPr/>
        </p:nvSpPr>
        <p:spPr>
          <a:xfrm>
            <a:off x="28372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4" name="Shape 237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1.3 - 4.9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2.0 - 4.9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-2.6) + max(0, -1.9)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 + 0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0</a:t>
            </a:r>
          </a:p>
        </p:txBody>
      </p:sp>
    </p:spTree>
    <p:extLst>
      <p:ext uri="{BB962C8B-B14F-4D97-AF65-F5344CB8AC3E}">
        <p14:creationId xmlns:p14="http://schemas.microsoft.com/office/powerpoint/2010/main" val="264361068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/>
              <a:t>niveluri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777720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chemeClr val="tx1"/>
                </a:solidFill>
              </a:rPr>
              <a:t>0</a:t>
            </a:r>
          </a:p>
        </p:txBody>
      </p:sp>
      <p:sp>
        <p:nvSpPr>
          <p:cNvPr id="35" name="Shape 273"/>
          <p:cNvSpPr txBox="1"/>
          <p:nvPr/>
        </p:nvSpPr>
        <p:spPr>
          <a:xfrm>
            <a:off x="5812300" y="3099275"/>
            <a:ext cx="3128100" cy="10838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2.2 - (-3.1) + 1)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   +max(0, 2.5 - (-3.1) + 1)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max(0, 5.3) + max(0, 5.6)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5.3 + 5.6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= 10.9</a:t>
            </a:r>
          </a:p>
        </p:txBody>
      </p:sp>
      <p:sp>
        <p:nvSpPr>
          <p:cNvPr id="36" name="Shape 274"/>
          <p:cNvSpPr/>
          <p:nvPr/>
        </p:nvSpPr>
        <p:spPr>
          <a:xfrm>
            <a:off x="4132625" y="2400575"/>
            <a:ext cx="1155900" cy="21168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</p:spTree>
    <p:extLst>
      <p:ext uri="{BB962C8B-B14F-4D97-AF65-F5344CB8AC3E}">
        <p14:creationId xmlns:p14="http://schemas.microsoft.com/office/powerpoint/2010/main" val="20515688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5002" y="1006537"/>
            <a:ext cx="1140230" cy="12585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0996" y="1006538"/>
            <a:ext cx="1258543" cy="12585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49441" y="1006559"/>
            <a:ext cx="1211051" cy="1211051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272825" y="124024"/>
            <a:ext cx="7473900" cy="66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Pentru 3 exemple de antrenare, 3 clase, și </a:t>
            </a:r>
          </a:p>
          <a:p>
            <a:pPr lvl="0"/>
            <a:r>
              <a:rPr lang="en" sz="1800" dirty="0"/>
              <a:t>ponderile W, obținem scorurile:</a:t>
            </a:r>
          </a:p>
        </p:txBody>
      </p:sp>
      <p:sp>
        <p:nvSpPr>
          <p:cNvPr id="150" name="Shape 150"/>
          <p:cNvSpPr txBox="1"/>
          <p:nvPr/>
        </p:nvSpPr>
        <p:spPr>
          <a:xfrm>
            <a:off x="125125" y="2419525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pisică</a:t>
            </a:r>
          </a:p>
        </p:txBody>
      </p:sp>
      <p:sp>
        <p:nvSpPr>
          <p:cNvPr id="151" name="Shape 151"/>
          <p:cNvSpPr txBox="1"/>
          <p:nvPr/>
        </p:nvSpPr>
        <p:spPr>
          <a:xfrm>
            <a:off x="125125" y="35765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broască</a:t>
            </a:r>
          </a:p>
        </p:txBody>
      </p:sp>
      <p:sp>
        <p:nvSpPr>
          <p:cNvPr id="152" name="Shape 152"/>
          <p:cNvSpPr txBox="1"/>
          <p:nvPr/>
        </p:nvSpPr>
        <p:spPr>
          <a:xfrm>
            <a:off x="125125" y="2999050"/>
            <a:ext cx="1314599" cy="27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mașină</a:t>
            </a:r>
          </a:p>
        </p:txBody>
      </p:sp>
      <p:sp>
        <p:nvSpPr>
          <p:cNvPr id="153" name="Shape 153"/>
          <p:cNvSpPr txBox="1"/>
          <p:nvPr/>
        </p:nvSpPr>
        <p:spPr>
          <a:xfrm>
            <a:off x="16517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3.2</a:t>
            </a:r>
          </a:p>
        </p:txBody>
      </p:sp>
      <p:sp>
        <p:nvSpPr>
          <p:cNvPr id="154" name="Shape 154"/>
          <p:cNvSpPr txBox="1"/>
          <p:nvPr/>
        </p:nvSpPr>
        <p:spPr>
          <a:xfrm>
            <a:off x="16517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5.1</a:t>
            </a:r>
          </a:p>
        </p:txBody>
      </p:sp>
      <p:sp>
        <p:nvSpPr>
          <p:cNvPr id="155" name="Shape 155"/>
          <p:cNvSpPr txBox="1"/>
          <p:nvPr/>
        </p:nvSpPr>
        <p:spPr>
          <a:xfrm>
            <a:off x="1575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-1.7</a:t>
            </a:r>
          </a:p>
        </p:txBody>
      </p:sp>
      <p:sp>
        <p:nvSpPr>
          <p:cNvPr id="156" name="Shape 156"/>
          <p:cNvSpPr txBox="1"/>
          <p:nvPr/>
        </p:nvSpPr>
        <p:spPr>
          <a:xfrm>
            <a:off x="30995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4.9</a:t>
            </a:r>
          </a:p>
        </p:txBody>
      </p:sp>
      <p:sp>
        <p:nvSpPr>
          <p:cNvPr id="157" name="Shape 157"/>
          <p:cNvSpPr txBox="1"/>
          <p:nvPr/>
        </p:nvSpPr>
        <p:spPr>
          <a:xfrm>
            <a:off x="30995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1.3</a:t>
            </a:r>
          </a:p>
        </p:txBody>
      </p:sp>
      <p:sp>
        <p:nvSpPr>
          <p:cNvPr id="158" name="Shape 158"/>
          <p:cNvSpPr txBox="1"/>
          <p:nvPr/>
        </p:nvSpPr>
        <p:spPr>
          <a:xfrm>
            <a:off x="30995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2.0</a:t>
            </a:r>
          </a:p>
        </p:txBody>
      </p:sp>
      <p:sp>
        <p:nvSpPr>
          <p:cNvPr id="159" name="Shape 159"/>
          <p:cNvSpPr txBox="1"/>
          <p:nvPr/>
        </p:nvSpPr>
        <p:spPr>
          <a:xfrm>
            <a:off x="4318725" y="34579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b="1"/>
              <a:t>-3.1</a:t>
            </a:r>
          </a:p>
        </p:txBody>
      </p:sp>
      <p:sp>
        <p:nvSpPr>
          <p:cNvPr id="160" name="Shape 160"/>
          <p:cNvSpPr txBox="1"/>
          <p:nvPr/>
        </p:nvSpPr>
        <p:spPr>
          <a:xfrm>
            <a:off x="4471125" y="29245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2.5</a:t>
            </a:r>
          </a:p>
        </p:txBody>
      </p:sp>
      <p:sp>
        <p:nvSpPr>
          <p:cNvPr id="161" name="Shape 161"/>
          <p:cNvSpPr txBox="1"/>
          <p:nvPr/>
        </p:nvSpPr>
        <p:spPr>
          <a:xfrm>
            <a:off x="4471125" y="2391125"/>
            <a:ext cx="1211099" cy="355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2.2</a:t>
            </a:r>
          </a:p>
        </p:txBody>
      </p:sp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56457" y="493975"/>
            <a:ext cx="1449175" cy="306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3" name="Shape 163"/>
          <p:cNvCxnSpPr/>
          <p:nvPr/>
        </p:nvCxnSpPr>
        <p:spPr>
          <a:xfrm>
            <a:off x="5679900" y="124025"/>
            <a:ext cx="0" cy="44397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64" name="Shape 164"/>
          <p:cNvSpPr txBox="1"/>
          <p:nvPr/>
        </p:nvSpPr>
        <p:spPr>
          <a:xfrm>
            <a:off x="5859850" y="-8639"/>
            <a:ext cx="3222600" cy="61935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Funcția de pierdere pentru SVM multi-clasă: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" name="Shape 165"/>
              <p:cNvSpPr txBox="1"/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lIns="91425" tIns="91425" rIns="91425" bIns="91425" anchor="t" anchorCtr="0">
                <a:noAutofit/>
              </a:bodyPr>
              <a:lstStyle/>
              <a:p>
                <a:pPr lvl="0">
                  <a:lnSpc>
                    <a:spcPct val="120000"/>
                  </a:lnSpc>
                </a:pPr>
                <a:r>
                  <a:rPr lang="en-US" dirty="0"/>
                  <a:t>Fiind dat un </a:t>
                </a:r>
                <a:r>
                  <a:rPr lang="en-US" dirty="0" err="1"/>
                  <a:t>exemplu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ro-RO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ro-RO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ro-RO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unde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</a:t>
                </a:r>
                <a:r>
                  <a:rPr lang="en-US" dirty="0" err="1"/>
                  <a:t>este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trăsături</a:t>
                </a:r>
                <a:r>
                  <a:rPr lang="en-US" dirty="0"/>
                  <a:t> </a:t>
                </a:r>
                <a:r>
                  <a:rPr lang="en-US" dirty="0" err="1"/>
                  <a:t>și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ro-RO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ro-RO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ro-RO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este</a:t>
                </a:r>
                <a:r>
                  <a:rPr lang="en-US" dirty="0"/>
                  <a:t> eticheta asociată (întreg),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dirty="0" err="1"/>
                  <a:t>notând</a:t>
                </a:r>
                <a:r>
                  <a:rPr lang="en-US" dirty="0"/>
                  <a:t> </a:t>
                </a:r>
                <a:r>
                  <a:rPr lang="en-US" dirty="0" err="1"/>
                  <a:t>vectorul</a:t>
                </a:r>
                <a:r>
                  <a:rPr lang="en-US" dirty="0"/>
                  <a:t> de </a:t>
                </a:r>
                <a:r>
                  <a:rPr lang="en-US" dirty="0" err="1"/>
                  <a:t>scoruri</a:t>
                </a:r>
                <a:r>
                  <a:rPr lang="en-US" dirty="0"/>
                  <a:t> cu:</a:t>
                </a:r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lnSpc>
                    <a:spcPct val="120000"/>
                  </a:lnSpc>
                  <a:spcBef>
                    <a:spcPts val="0"/>
                  </a:spcBef>
                  <a:buNone/>
                </a:pPr>
                <a:r>
                  <a:rPr lang="en-US" dirty="0"/>
                  <a:t>f</a:t>
                </a:r>
                <a:r>
                  <a:rPr lang="en" dirty="0"/>
                  <a:t>uncția de pierdere a clasificatorului SVM are forma:</a:t>
                </a:r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 rtl="0">
                  <a:spcBef>
                    <a:spcPts val="0"/>
                  </a:spcBef>
                  <a:buNone/>
                </a:pPr>
                <a:endParaRPr dirty="0"/>
              </a:p>
              <a:p>
                <a:pPr lvl="0">
                  <a:spcBef>
                    <a:spcPts val="0"/>
                  </a:spcBef>
                  <a:buNone/>
                </a:pPr>
                <a:endParaRPr dirty="0"/>
              </a:p>
            </p:txBody>
          </p:sp>
        </mc:Choice>
        <mc:Fallback xmlns="">
          <p:sp>
            <p:nvSpPr>
              <p:cNvPr id="165" name="Shape 16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1425" y="640150"/>
                <a:ext cx="3128100" cy="2895299"/>
              </a:xfrm>
              <a:prstGeom prst="rect">
                <a:avLst/>
              </a:prstGeom>
              <a:blipFill>
                <a:blip r:embed="rId7"/>
                <a:stretch>
                  <a:fillRect l="-40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9" name="Shape 16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018116" y="1804403"/>
            <a:ext cx="1099175" cy="2293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48017" y="2625618"/>
            <a:ext cx="3316056" cy="3555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9" name="Shape 205"/>
          <p:cNvSpPr txBox="1"/>
          <p:nvPr/>
        </p:nvSpPr>
        <p:spPr>
          <a:xfrm>
            <a:off x="112321" y="4048425"/>
            <a:ext cx="1405002" cy="4689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>
                <a:solidFill>
                  <a:srgbClr val="0000FF"/>
                </a:solidFill>
              </a:rPr>
              <a:t>Pierderile:</a:t>
            </a:r>
          </a:p>
        </p:txBody>
      </p:sp>
      <p:sp>
        <p:nvSpPr>
          <p:cNvPr id="30" name="Shape 241"/>
          <p:cNvSpPr txBox="1"/>
          <p:nvPr/>
        </p:nvSpPr>
        <p:spPr>
          <a:xfrm>
            <a:off x="1705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2.9</a:t>
            </a:r>
          </a:p>
        </p:txBody>
      </p:sp>
      <p:cxnSp>
        <p:nvCxnSpPr>
          <p:cNvPr id="31" name="Shape 210"/>
          <p:cNvCxnSpPr/>
          <p:nvPr/>
        </p:nvCxnSpPr>
        <p:spPr>
          <a:xfrm>
            <a:off x="98375" y="4073775"/>
            <a:ext cx="5393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3" name="Shape 239"/>
          <p:cNvSpPr txBox="1"/>
          <p:nvPr/>
        </p:nvSpPr>
        <p:spPr>
          <a:xfrm>
            <a:off x="3229673" y="3964582"/>
            <a:ext cx="873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FF"/>
                </a:solidFill>
              </a:rPr>
              <a:t>0</a:t>
            </a:r>
          </a:p>
        </p:txBody>
      </p:sp>
      <p:sp>
        <p:nvSpPr>
          <p:cNvPr id="37" name="Shape 278"/>
          <p:cNvSpPr txBox="1"/>
          <p:nvPr/>
        </p:nvSpPr>
        <p:spPr>
          <a:xfrm>
            <a:off x="4309300" y="3964575"/>
            <a:ext cx="1012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solidFill>
                  <a:srgbClr val="0000FF"/>
                </a:solidFill>
              </a:rPr>
              <a:t>10.9</a:t>
            </a:r>
          </a:p>
        </p:txBody>
      </p:sp>
      <p:sp>
        <p:nvSpPr>
          <p:cNvPr id="34" name="Shape 314"/>
          <p:cNvSpPr txBox="1"/>
          <p:nvPr/>
        </p:nvSpPr>
        <p:spPr>
          <a:xfrm>
            <a:off x="5750650" y="3790725"/>
            <a:ext cx="3316799" cy="411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L = (2.9 + 0 + 10.9)/3 </a:t>
            </a:r>
          </a:p>
          <a:p>
            <a:pPr lvl="0">
              <a:spcBef>
                <a:spcPts val="0"/>
              </a:spcBef>
              <a:buNone/>
            </a:pPr>
            <a:r>
              <a:rPr lang="en" sz="2200">
                <a:solidFill>
                  <a:srgbClr val="0000FF"/>
                </a:solidFill>
              </a:rPr>
              <a:t>   =</a:t>
            </a:r>
            <a:r>
              <a:rPr lang="en" sz="2200" b="1">
                <a:solidFill>
                  <a:srgbClr val="0000FF"/>
                </a:solidFill>
              </a:rPr>
              <a:t> 4.6</a:t>
            </a:r>
          </a:p>
        </p:txBody>
      </p:sp>
    </p:spTree>
    <p:extLst>
      <p:ext uri="{BB962C8B-B14F-4D97-AF65-F5344CB8AC3E}">
        <p14:creationId xmlns:p14="http://schemas.microsoft.com/office/powerpoint/2010/main" val="25928106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6730</TotalTime>
  <Words>2679</Words>
  <Application>Microsoft Macintosh PowerPoint</Application>
  <PresentationFormat>On-screen Show (16:9)</PresentationFormat>
  <Paragraphs>609</Paragraphs>
  <Slides>71</Slides>
  <Notes>71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6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449</cp:revision>
  <dcterms:modified xsi:type="dcterms:W3CDTF">2019-03-25T12:00:33Z</dcterms:modified>
</cp:coreProperties>
</file>